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664" r:id="rId2"/>
    <p:sldId id="668" r:id="rId3"/>
    <p:sldId id="665" r:id="rId4"/>
    <p:sldId id="666" r:id="rId5"/>
    <p:sldId id="675" r:id="rId6"/>
    <p:sldId id="676" r:id="rId7"/>
    <p:sldId id="677" r:id="rId8"/>
    <p:sldId id="690" r:id="rId9"/>
    <p:sldId id="667" r:id="rId10"/>
    <p:sldId id="673" r:id="rId11"/>
    <p:sldId id="672" r:id="rId12"/>
    <p:sldId id="671" r:id="rId13"/>
    <p:sldId id="670" r:id="rId14"/>
    <p:sldId id="669" r:id="rId15"/>
    <p:sldId id="700" r:id="rId16"/>
    <p:sldId id="678" r:id="rId17"/>
    <p:sldId id="691" r:id="rId18"/>
    <p:sldId id="692" r:id="rId19"/>
    <p:sldId id="674" r:id="rId20"/>
    <p:sldId id="694" r:id="rId21"/>
    <p:sldId id="693" r:id="rId22"/>
    <p:sldId id="680" r:id="rId23"/>
    <p:sldId id="682" r:id="rId24"/>
    <p:sldId id="681" r:id="rId25"/>
    <p:sldId id="689" r:id="rId26"/>
    <p:sldId id="688" r:id="rId27"/>
    <p:sldId id="686" r:id="rId28"/>
    <p:sldId id="687" r:id="rId29"/>
    <p:sldId id="685" r:id="rId30"/>
    <p:sldId id="684" r:id="rId31"/>
    <p:sldId id="683" r:id="rId32"/>
    <p:sldId id="679" r:id="rId33"/>
    <p:sldId id="695" r:id="rId34"/>
    <p:sldId id="696" r:id="rId35"/>
    <p:sldId id="698" r:id="rId36"/>
    <p:sldId id="701" r:id="rId37"/>
    <p:sldId id="699" r:id="rId38"/>
    <p:sldId id="663" r:id="rId39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5501"/>
    <a:srgbClr val="9BBB59"/>
    <a:srgbClr val="408000"/>
    <a:srgbClr val="EAFFCC"/>
    <a:srgbClr val="FF9353"/>
    <a:srgbClr val="008000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57"/>
  </p:normalViewPr>
  <p:slideViewPr>
    <p:cSldViewPr>
      <p:cViewPr>
        <p:scale>
          <a:sx n="100" d="100"/>
          <a:sy n="100" d="100"/>
        </p:scale>
        <p:origin x="2672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Biofumigant - Poppy Trial</a:t>
            </a:r>
          </a:p>
          <a:p>
            <a:pPr>
              <a:defRPr/>
            </a:pPr>
            <a:r>
              <a:rPr lang="en-AU"/>
              <a:t>Ellendale - 2015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Caliente</c:v>
                </c:pt>
              </c:strCache>
            </c:strRef>
          </c:tx>
          <c:invertIfNegative val="0"/>
          <c:val>
            <c:numRef>
              <c:f>Sheet1!$C$10</c:f>
              <c:numCache>
                <c:formatCode>General</c:formatCode>
                <c:ptCount val="1"/>
                <c:pt idx="0">
                  <c:v>300.0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Caliente - Nemat</c:v>
                </c:pt>
              </c:strCache>
            </c:strRef>
          </c:tx>
          <c:invertIfNegative val="0"/>
          <c:val>
            <c:numRef>
              <c:f>Sheet1!$G$10</c:f>
              <c:numCache>
                <c:formatCode>General</c:formatCode>
                <c:ptCount val="1"/>
                <c:pt idx="0">
                  <c:v>366.25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Nemat</c:v>
                </c:pt>
              </c:strCache>
            </c:strRef>
          </c:tx>
          <c:invertIfNegative val="0"/>
          <c:val>
            <c:numRef>
              <c:f>Sheet1!$C$19</c:f>
              <c:numCache>
                <c:formatCode>General</c:formatCode>
                <c:ptCount val="1"/>
                <c:pt idx="0">
                  <c:v>308.75</c:v>
                </c:pt>
              </c:numCache>
            </c:numRef>
          </c:val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Doublet</c:v>
                </c:pt>
              </c:strCache>
            </c:strRef>
          </c:tx>
          <c:invertIfNegative val="0"/>
          <c:val>
            <c:numRef>
              <c:f>Sheet1!$G$19</c:f>
              <c:numCache>
                <c:formatCode>General</c:formatCode>
                <c:ptCount val="1"/>
                <c:pt idx="0">
                  <c:v>357.5</c:v>
                </c:pt>
              </c:numCache>
            </c:numRef>
          </c:val>
        </c:ser>
        <c:ser>
          <c:idx val="4"/>
          <c:order val="4"/>
          <c:tx>
            <c:strRef>
              <c:f>Sheet1!$I$4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val>
            <c:numRef>
              <c:f>Sheet1!$K$10</c:f>
              <c:numCache>
                <c:formatCode>General</c:formatCode>
                <c:ptCount val="1"/>
                <c:pt idx="0">
                  <c:v>73.75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3407920"/>
        <c:axId val="-3395472"/>
        <c:axId val="0"/>
      </c:bar3DChart>
      <c:catAx>
        <c:axId val="-340792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Biofumigant Varieties</a:t>
                </a:r>
              </a:p>
            </c:rich>
          </c:tx>
          <c:overlay val="0"/>
        </c:title>
        <c:majorTickMark val="out"/>
        <c:minorTickMark val="none"/>
        <c:tickLblPos val="nextTo"/>
        <c:crossAx val="-3395472"/>
        <c:crosses val="autoZero"/>
        <c:auto val="1"/>
        <c:lblAlgn val="ctr"/>
        <c:lblOffset val="100"/>
        <c:noMultiLvlLbl val="0"/>
      </c:catAx>
      <c:valAx>
        <c:axId val="-3395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Capsule Weight (g)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3407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59" cy="49649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15" y="1"/>
            <a:ext cx="2944858" cy="496492"/>
          </a:xfrm>
          <a:prstGeom prst="rect">
            <a:avLst/>
          </a:prstGeom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586397E-8208-4D4B-A6A7-9CAFFC7160C8}" type="datetime1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1/30/17</a:t>
            </a:fld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51"/>
            <a:ext cx="2944859" cy="496492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15" y="9428551"/>
            <a:ext cx="2944858" cy="496492"/>
          </a:xfrm>
          <a:prstGeom prst="rect">
            <a:avLst/>
          </a:prstGeom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B42CB39-FD95-8E42-AA49-142C999BD408}" type="slidenum">
              <a:rPr lang="en-US">
                <a:latin typeface="Calibri"/>
                <a:ea typeface="Calibri"/>
                <a:cs typeface="Calibri"/>
              </a:rPr>
              <a:pPr>
                <a:defRPr/>
              </a:pPr>
              <a:t>‹#›</a:t>
            </a:fld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07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5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15" y="1"/>
            <a:ext cx="2944858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8" y="4715872"/>
            <a:ext cx="5438140" cy="4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51"/>
            <a:ext cx="294485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15" y="9428551"/>
            <a:ext cx="2944858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CE2AFAC1-C4A7-BC43-AF73-928BF3D160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515A8-0B23-40FF-AF22-892AB09AD92F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69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980728"/>
            <a:ext cx="7920000" cy="962632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060848"/>
            <a:ext cx="7920000" cy="100768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9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990600"/>
            <a:ext cx="6019800" cy="51026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Training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CC70-1E8A-FF4D-9E0D-90515A9EE9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990600"/>
            <a:ext cx="2057400" cy="51026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10598-F2AB-EA47-A753-D36CB88347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809"/>
            <a:ext cx="3888804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1869-01D0-E64A-BAD0-128934F4E5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3888432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00000"/>
            <a:ext cx="7920000" cy="9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564904"/>
            <a:ext cx="388582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38874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5814-425D-C448-AF08-2EACEE6F0D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8741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E294-4AC5-3947-8185-AF74FB360A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F3C8-718D-2E4A-9227-70426FC354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213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0345"/>
            <a:ext cx="3008313" cy="3682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Training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2CAB-D133-8246-8E30-BA65EF6A3F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Training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AC8D-B214-3748-8575-97D738E200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 Training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7B42-223F-4F48-B8A5-7723E4882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48680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381327"/>
            <a:ext cx="1979240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7"/>
            <a:ext cx="1979240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F0A80506-6669-164A-B2BE-C08FF5D05FC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000" y="1628800"/>
            <a:ext cx="792000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24" r:id="rId2"/>
    <p:sldLayoutId id="2147484230" r:id="rId3"/>
    <p:sldLayoutId id="2147484225" r:id="rId4"/>
    <p:sldLayoutId id="2147484226" r:id="rId5"/>
    <p:sldLayoutId id="2147484227" r:id="rId6"/>
    <p:sldLayoutId id="2147484231" r:id="rId7"/>
    <p:sldLayoutId id="2147484232" r:id="rId8"/>
    <p:sldLayoutId id="2147484233" r:id="rId9"/>
    <p:sldLayoutId id="214748423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/>
          <a:ea typeface="Calibri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6000" indent="-3060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rgbClr val="006600"/>
        </a:buClr>
        <a:buFont typeface="Lucida Grande"/>
        <a:buChar char="●"/>
        <a:defRPr sz="2400">
          <a:solidFill>
            <a:schemeClr val="tx1"/>
          </a:solidFill>
          <a:latin typeface="Calibri"/>
          <a:ea typeface="Calibri"/>
          <a:cs typeface="Calibri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49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Relationship Id="rId3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4680520" cy="74660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Julie Finnigan &amp; Kelvin Montagu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920000" cy="1007684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           </a:t>
            </a:r>
            <a:r>
              <a:rPr lang="en-US" sz="4800" b="1" dirty="0" err="1" smtClean="0">
                <a:solidFill>
                  <a:schemeClr val="bg1"/>
                </a:solidFill>
              </a:rPr>
              <a:t>Biofumigation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6041548"/>
            <a:ext cx="864096" cy="672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- </a:t>
            </a:r>
            <a:r>
              <a:rPr lang="en-AU" dirty="0" err="1" smtClean="0">
                <a:solidFill>
                  <a:schemeClr val="bg1"/>
                </a:solidFill>
              </a:rPr>
              <a:t>Glucosinolates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Three main groups of </a:t>
            </a:r>
            <a:r>
              <a:rPr lang="en-AU" dirty="0" err="1"/>
              <a:t>glucosinolates</a:t>
            </a:r>
            <a:endParaRPr lang="en-AU" dirty="0"/>
          </a:p>
          <a:p>
            <a:pPr marL="857250" lvl="2" indent="-457200" fontAlgn="auto">
              <a:spcAft>
                <a:spcPts val="0"/>
              </a:spcAft>
              <a:buClr>
                <a:srgbClr val="006600"/>
              </a:buClr>
              <a:buFont typeface="Calibri" panose="020F0502020204030204" pitchFamily="34" charset="0"/>
              <a:buChar char="●"/>
            </a:pPr>
            <a:r>
              <a:rPr lang="en-AU" sz="2200" dirty="0"/>
              <a:t>Aliphatic, Aromatic &amp; </a:t>
            </a:r>
            <a:r>
              <a:rPr lang="en-AU" sz="2200" dirty="0" err="1"/>
              <a:t>Indolyl</a:t>
            </a:r>
            <a:endParaRPr lang="en-AU" sz="22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200 different types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smtClean="0"/>
              <a:t>Plants &amp; plant </a:t>
            </a:r>
            <a:r>
              <a:rPr lang="en-AU" dirty="0"/>
              <a:t>parts vary in concentration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err="1"/>
              <a:t>Sinigrin</a:t>
            </a:r>
            <a:endParaRPr lang="en-AU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err="1"/>
              <a:t>Glucoalyssin</a:t>
            </a:r>
            <a:endParaRPr lang="en-AU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err="1"/>
              <a:t>Gluconapin</a:t>
            </a:r>
            <a:endParaRPr lang="en-AU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err="1"/>
              <a:t>Gucobrassicin</a:t>
            </a:r>
            <a:endParaRPr lang="en-AU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Cyanogenic glucosides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337" y="3717032"/>
            <a:ext cx="2981511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- Benefits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Potential benefits of a </a:t>
            </a:r>
            <a:r>
              <a:rPr lang="en-AU" dirty="0" err="1" smtClean="0"/>
              <a:t>Biofumigant</a:t>
            </a:r>
            <a:r>
              <a:rPr lang="en-AU" dirty="0" smtClean="0"/>
              <a:t> Crop</a:t>
            </a:r>
          </a:p>
          <a:p>
            <a:pPr lvl="1"/>
            <a:endParaRPr lang="en-AU" sz="1100" dirty="0" smtClean="0"/>
          </a:p>
          <a:p>
            <a:pPr lvl="1">
              <a:lnSpc>
                <a:spcPct val="150000"/>
              </a:lnSpc>
            </a:pPr>
            <a:r>
              <a:rPr lang="en-AU" dirty="0" smtClean="0"/>
              <a:t>Increased nutrient scavenging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Enhanced disease &amp; pest suppression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Increased weed suppression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Improved soil aggregate stability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Greater reductions in soil erosion</a:t>
            </a:r>
          </a:p>
          <a:p>
            <a:pPr lvl="1">
              <a:lnSpc>
                <a:spcPct val="150000"/>
              </a:lnSpc>
            </a:pPr>
            <a:r>
              <a:rPr lang="en-AU" dirty="0" smtClean="0"/>
              <a:t>Improved </a:t>
            </a:r>
            <a:r>
              <a:rPr lang="en-AU" dirty="0"/>
              <a:t>soil microbial populations</a:t>
            </a:r>
          </a:p>
          <a:p>
            <a:pPr lvl="1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8" name="Picture 7" descr="IMG_02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21088"/>
            <a:ext cx="2880320" cy="17281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132" y="2150858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3467" y="3937493"/>
            <a:ext cx="2339752" cy="1754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Starting out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500" dirty="0" smtClean="0"/>
              <a:t>Variety selection for specific purpose</a:t>
            </a:r>
          </a:p>
          <a:p>
            <a:pPr lvl="1"/>
            <a:r>
              <a:rPr lang="en-AU" sz="2100" dirty="0" smtClean="0"/>
              <a:t>Host/non-host </a:t>
            </a:r>
          </a:p>
          <a:p>
            <a:pPr lvl="1">
              <a:lnSpc>
                <a:spcPct val="150000"/>
              </a:lnSpc>
            </a:pPr>
            <a:r>
              <a:rPr lang="en-AU" sz="2100" dirty="0" smtClean="0"/>
              <a:t>Crop rotations</a:t>
            </a:r>
            <a:endParaRPr lang="en-AU" sz="2100" dirty="0"/>
          </a:p>
          <a:p>
            <a:pPr>
              <a:lnSpc>
                <a:spcPct val="150000"/>
              </a:lnSpc>
            </a:pPr>
            <a:r>
              <a:rPr lang="en-AU" sz="2500" dirty="0" smtClean="0"/>
              <a:t>Disease suppression</a:t>
            </a:r>
          </a:p>
          <a:p>
            <a:pPr lvl="1">
              <a:lnSpc>
                <a:spcPct val="150000"/>
              </a:lnSpc>
            </a:pPr>
            <a:r>
              <a:rPr lang="en-AU" sz="2100" dirty="0"/>
              <a:t>Pathogen sensitivity</a:t>
            </a:r>
          </a:p>
          <a:p>
            <a:pPr>
              <a:lnSpc>
                <a:spcPct val="150000"/>
              </a:lnSpc>
            </a:pPr>
            <a:r>
              <a:rPr lang="en-AU" sz="2500" dirty="0" smtClean="0"/>
              <a:t>Nematode control</a:t>
            </a:r>
          </a:p>
          <a:p>
            <a:pPr lvl="1"/>
            <a:r>
              <a:rPr lang="en-AU" sz="2100" dirty="0" smtClean="0"/>
              <a:t>RLN, RKN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46315" y="3460441"/>
            <a:ext cx="2321024" cy="15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2184251"/>
            <a:ext cx="1558090" cy="218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Starting out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500" dirty="0"/>
              <a:t>Agronomic criteria</a:t>
            </a:r>
          </a:p>
          <a:p>
            <a:pPr lvl="1"/>
            <a:r>
              <a:rPr lang="en-AU" sz="2100" dirty="0"/>
              <a:t>Nutrition</a:t>
            </a:r>
          </a:p>
          <a:p>
            <a:pPr lvl="1"/>
            <a:r>
              <a:rPr lang="en-AU" sz="2100" dirty="0"/>
              <a:t>pH</a:t>
            </a:r>
          </a:p>
          <a:p>
            <a:pPr lvl="1"/>
            <a:r>
              <a:rPr lang="en-AU" sz="2100" dirty="0"/>
              <a:t>Soil and ambient temperatures</a:t>
            </a:r>
          </a:p>
          <a:p>
            <a:pPr lvl="1"/>
            <a:r>
              <a:rPr lang="en-AU" sz="2100" dirty="0"/>
              <a:t>Soil moisture </a:t>
            </a:r>
            <a:r>
              <a:rPr lang="en-AU" sz="2100" dirty="0" smtClean="0"/>
              <a:t>levels</a:t>
            </a:r>
          </a:p>
          <a:p>
            <a:pPr lvl="1"/>
            <a:r>
              <a:rPr lang="en-AU" sz="2100" dirty="0" smtClean="0"/>
              <a:t>Soil type</a:t>
            </a:r>
            <a:endParaRPr lang="en-AU" sz="2100" dirty="0"/>
          </a:p>
          <a:p>
            <a:pPr lvl="1"/>
            <a:r>
              <a:rPr lang="en-AU" sz="2100" dirty="0"/>
              <a:t>OM</a:t>
            </a:r>
          </a:p>
          <a:p>
            <a:r>
              <a:rPr lang="en-AU" sz="2500" dirty="0"/>
              <a:t>Method of maceration</a:t>
            </a:r>
          </a:p>
          <a:p>
            <a:r>
              <a:rPr lang="en-AU" sz="2500" dirty="0"/>
              <a:t>Timing of incorporation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85218"/>
            <a:ext cx="2376264" cy="1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Variety selection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49050" y="1772816"/>
            <a:ext cx="7920000" cy="4536505"/>
          </a:xfrm>
        </p:spPr>
        <p:txBody>
          <a:bodyPr/>
          <a:lstStyle/>
          <a:p>
            <a:r>
              <a:rPr lang="en-AU" dirty="0" smtClean="0"/>
              <a:t>Mustards – </a:t>
            </a:r>
            <a:r>
              <a:rPr lang="en-AU" i="1" dirty="0" smtClean="0"/>
              <a:t>Brassica </a:t>
            </a:r>
            <a:r>
              <a:rPr lang="en-AU" i="1" dirty="0" err="1" smtClean="0"/>
              <a:t>juncea</a:t>
            </a:r>
            <a:r>
              <a:rPr lang="en-AU" i="1" dirty="0"/>
              <a:t> </a:t>
            </a:r>
            <a:r>
              <a:rPr lang="en-AU" i="1" dirty="0" err="1" smtClean="0"/>
              <a:t>spp</a:t>
            </a:r>
            <a:endParaRPr lang="en-AU" i="1" dirty="0" smtClean="0"/>
          </a:p>
          <a:p>
            <a:pPr lvl="1"/>
            <a:r>
              <a:rPr lang="en-AU" i="1" dirty="0" smtClean="0"/>
              <a:t>Disease suppression</a:t>
            </a:r>
          </a:p>
          <a:p>
            <a:r>
              <a:rPr lang="en-AU" dirty="0" smtClean="0"/>
              <a:t>Sorghum</a:t>
            </a:r>
            <a:r>
              <a:rPr lang="en-AU" i="1" dirty="0" smtClean="0"/>
              <a:t> – Fumig8tor</a:t>
            </a:r>
          </a:p>
          <a:p>
            <a:pPr lvl="1"/>
            <a:r>
              <a:rPr lang="en-AU" i="1" dirty="0" smtClean="0"/>
              <a:t>Multi purpose – diseases and nematodes</a:t>
            </a:r>
          </a:p>
          <a:p>
            <a:r>
              <a:rPr lang="en-AU" dirty="0" smtClean="0"/>
              <a:t>Rocket </a:t>
            </a:r>
            <a:r>
              <a:rPr lang="en-AU" i="1" dirty="0" smtClean="0"/>
              <a:t>– </a:t>
            </a:r>
            <a:r>
              <a:rPr lang="en-AU" dirty="0" err="1" smtClean="0"/>
              <a:t>Nemat</a:t>
            </a:r>
            <a:r>
              <a:rPr lang="en-AU" i="1" dirty="0" smtClean="0"/>
              <a:t> (</a:t>
            </a:r>
            <a:r>
              <a:rPr lang="en-AU" i="1" dirty="0" err="1" smtClean="0"/>
              <a:t>Eruca</a:t>
            </a:r>
            <a:r>
              <a:rPr lang="en-AU" i="1" dirty="0" smtClean="0"/>
              <a:t> </a:t>
            </a:r>
            <a:r>
              <a:rPr lang="en-AU" i="1" dirty="0" err="1" smtClean="0"/>
              <a:t>sativa</a:t>
            </a:r>
            <a:r>
              <a:rPr lang="en-AU" i="1" dirty="0" smtClean="0"/>
              <a:t>)</a:t>
            </a:r>
          </a:p>
          <a:p>
            <a:pPr lvl="1"/>
            <a:r>
              <a:rPr lang="en-AU" i="1" dirty="0" smtClean="0"/>
              <a:t>Nematode catch crop</a:t>
            </a:r>
          </a:p>
          <a:p>
            <a:r>
              <a:rPr lang="en-AU" dirty="0" smtClean="0"/>
              <a:t>White Oilseed radish – </a:t>
            </a:r>
            <a:r>
              <a:rPr lang="en-AU" i="1" dirty="0" err="1" smtClean="0"/>
              <a:t>Raphinus</a:t>
            </a:r>
            <a:r>
              <a:rPr lang="en-AU" i="1" dirty="0" smtClean="0"/>
              <a:t> </a:t>
            </a:r>
            <a:r>
              <a:rPr lang="en-AU" i="1" dirty="0" err="1" smtClean="0"/>
              <a:t>sativa</a:t>
            </a:r>
            <a:endParaRPr lang="en-AU" i="1" dirty="0" smtClean="0"/>
          </a:p>
          <a:p>
            <a:pPr lvl="1"/>
            <a:r>
              <a:rPr lang="en-AU" dirty="0" smtClean="0"/>
              <a:t>Nematodes, club root control</a:t>
            </a:r>
          </a:p>
          <a:p>
            <a:endParaRPr lang="en-AU" dirty="0" smtClean="0"/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6686" y="2602345"/>
            <a:ext cx="3179843" cy="23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Variety selection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49050" y="1772816"/>
            <a:ext cx="7920000" cy="4536505"/>
          </a:xfrm>
        </p:spPr>
        <p:txBody>
          <a:bodyPr/>
          <a:lstStyle/>
          <a:p>
            <a:r>
              <a:rPr lang="en-AU" dirty="0" smtClean="0"/>
              <a:t>New Products</a:t>
            </a:r>
          </a:p>
          <a:p>
            <a:r>
              <a:rPr lang="en-AU" dirty="0" smtClean="0"/>
              <a:t>Mustard Meal &amp; Pellets – </a:t>
            </a:r>
            <a:r>
              <a:rPr lang="en-AU" i="1" dirty="0" smtClean="0"/>
              <a:t>Brassica </a:t>
            </a:r>
            <a:r>
              <a:rPr lang="en-AU" i="1" dirty="0" err="1" smtClean="0"/>
              <a:t>juncea</a:t>
            </a:r>
            <a:r>
              <a:rPr lang="en-AU" i="1" dirty="0"/>
              <a:t> </a:t>
            </a:r>
            <a:r>
              <a:rPr lang="en-AU" i="1" dirty="0" err="1" smtClean="0"/>
              <a:t>spp</a:t>
            </a:r>
            <a:endParaRPr lang="en-AU" i="1" dirty="0" smtClean="0"/>
          </a:p>
          <a:p>
            <a:pPr lvl="1"/>
            <a:r>
              <a:rPr lang="en-AU" i="1" dirty="0" smtClean="0"/>
              <a:t>Disease &amp; nematode suppression</a:t>
            </a:r>
          </a:p>
          <a:p>
            <a:pPr lvl="1"/>
            <a:r>
              <a:rPr lang="en-AU" i="1" dirty="0" smtClean="0"/>
              <a:t>Soil Fertiliser/amendment</a:t>
            </a:r>
          </a:p>
          <a:p>
            <a:r>
              <a:rPr lang="en-AU" dirty="0" err="1" smtClean="0"/>
              <a:t>BioFlow</a:t>
            </a:r>
            <a:r>
              <a:rPr lang="en-AU" dirty="0" smtClean="0"/>
              <a:t> – </a:t>
            </a:r>
            <a:r>
              <a:rPr lang="en-AU" i="1" dirty="0" smtClean="0"/>
              <a:t>Brassica </a:t>
            </a:r>
            <a:r>
              <a:rPr lang="en-AU" i="1" dirty="0" err="1" smtClean="0"/>
              <a:t>juncea</a:t>
            </a:r>
            <a:r>
              <a:rPr lang="en-AU" i="1" dirty="0" smtClean="0"/>
              <a:t> </a:t>
            </a:r>
            <a:r>
              <a:rPr lang="en-AU" i="1" dirty="0" err="1" smtClean="0"/>
              <a:t>spp</a:t>
            </a:r>
            <a:endParaRPr lang="en-AU" i="1" dirty="0" smtClean="0"/>
          </a:p>
          <a:p>
            <a:pPr lvl="1"/>
            <a:r>
              <a:rPr lang="en-AU" i="1" dirty="0" smtClean="0"/>
              <a:t>Liquid foliar fertiliser</a:t>
            </a:r>
          </a:p>
          <a:p>
            <a:r>
              <a:rPr lang="en-AU" dirty="0" err="1" smtClean="0"/>
              <a:t>Rojo</a:t>
            </a:r>
            <a:r>
              <a:rPr lang="en-AU" dirty="0" smtClean="0"/>
              <a:t> – </a:t>
            </a:r>
            <a:r>
              <a:rPr lang="en-AU" i="1" dirty="0" smtClean="0"/>
              <a:t>Brassica </a:t>
            </a:r>
            <a:r>
              <a:rPr lang="en-AU" i="1" dirty="0" err="1" smtClean="0"/>
              <a:t>juncea</a:t>
            </a:r>
            <a:r>
              <a:rPr lang="en-AU" i="1" dirty="0" smtClean="0"/>
              <a:t> </a:t>
            </a:r>
            <a:r>
              <a:rPr lang="en-AU" i="1" dirty="0" err="1" smtClean="0"/>
              <a:t>spp</a:t>
            </a:r>
            <a:endParaRPr lang="en-AU" i="1" dirty="0" smtClean="0"/>
          </a:p>
          <a:p>
            <a:pPr lvl="1"/>
            <a:r>
              <a:rPr lang="en-AU" i="1" dirty="0" smtClean="0"/>
              <a:t>New super hot variety 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1026" name="Picture 2" descr="Image result for biofence pe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4574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Disease sensitivity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53825"/>
              </p:ext>
            </p:extLst>
          </p:nvPr>
        </p:nvGraphicFramePr>
        <p:xfrm>
          <a:off x="1763688" y="2401788"/>
          <a:ext cx="5613400" cy="3619500"/>
        </p:xfrm>
        <a:graphic>
          <a:graphicData uri="http://schemas.openxmlformats.org/drawingml/2006/table">
            <a:tbl>
              <a:tblPr/>
              <a:tblGrid>
                <a:gridCol w="2386250"/>
                <a:gridCol w="1370825"/>
                <a:gridCol w="1856325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Pathogen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>
                        <a:alpha val="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IC</a:t>
                      </a:r>
                      <a:r>
                        <a:rPr lang="en-AU" sz="20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mM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>
                        <a:alpha val="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>
                        <a:alpha val="1176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Phytophthora </a:t>
                      </a:r>
                      <a:r>
                        <a:rPr lang="en-AU" sz="1800" b="0" i="1" u="none" strike="noStrike" dirty="0" err="1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cactorum</a:t>
                      </a:r>
                      <a:endParaRPr lang="en-AU" sz="1800" b="0" i="1" u="none" strike="noStrike" dirty="0">
                        <a:solidFill>
                          <a:srgbClr val="99CC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0.005 - 0.05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Phytophthora </a:t>
                      </a:r>
                      <a:r>
                        <a:rPr lang="en-AU" sz="1800" b="0" i="1" u="none" strike="noStrike" dirty="0" err="1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nicotiana</a:t>
                      </a:r>
                      <a:endParaRPr lang="en-AU" sz="1800" b="0" i="1" u="none" strike="noStrike" dirty="0">
                        <a:solidFill>
                          <a:srgbClr val="99CC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Pythium </a:t>
                      </a:r>
                      <a:r>
                        <a:rPr lang="en-AU" sz="1800" b="0" i="1" u="none" strike="noStrike" dirty="0" err="1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irregulare</a:t>
                      </a:r>
                      <a:endParaRPr lang="en-AU" sz="1800" b="0" i="1" u="none" strike="noStrike" dirty="0">
                        <a:solidFill>
                          <a:srgbClr val="99CC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Pythium </a:t>
                      </a:r>
                      <a:r>
                        <a:rPr lang="en-AU" sz="1800" b="0" i="1" u="none" strike="noStrike" dirty="0" err="1">
                          <a:solidFill>
                            <a:srgbClr val="99CC00"/>
                          </a:solidFill>
                          <a:effectLst/>
                          <a:latin typeface="Calibri"/>
                        </a:rPr>
                        <a:t>ultimum</a:t>
                      </a:r>
                      <a:endParaRPr lang="en-AU" sz="1800" b="0" i="1" u="none" strike="noStrike" dirty="0">
                        <a:solidFill>
                          <a:srgbClr val="99CC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Rhizoctonia</a:t>
                      </a:r>
                      <a:r>
                        <a:rPr lang="en-AU" sz="1800" b="0" i="1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800" b="0" i="1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solani</a:t>
                      </a:r>
                      <a:endParaRPr lang="en-AU" sz="1800" b="0" i="1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0.05 - 0.1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Sclerotium</a:t>
                      </a:r>
                      <a:r>
                        <a:rPr lang="en-AU" sz="1800" b="0" i="1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800" b="0" i="1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rolfsii</a:t>
                      </a:r>
                      <a:endParaRPr lang="en-AU" sz="1800" b="0" i="1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Fusarium </a:t>
                      </a:r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oxysporum</a:t>
                      </a:r>
                      <a:endParaRPr lang="en-AU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0.1 - 0.5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Verticillium </a:t>
                      </a:r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dalhiae</a:t>
                      </a:r>
                      <a:endParaRPr lang="en-AU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Sclerotinia</a:t>
                      </a:r>
                      <a:r>
                        <a:rPr lang="en-AU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sclerotiorum</a:t>
                      </a:r>
                      <a:endParaRPr lang="en-AU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Pyrenochaeta</a:t>
                      </a:r>
                      <a:r>
                        <a:rPr lang="en-AU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lycopersici</a:t>
                      </a:r>
                      <a:endParaRPr lang="en-AU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Trichoderma </a:t>
                      </a:r>
                      <a:r>
                        <a:rPr lang="en-AU" sz="18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harzianum</a:t>
                      </a:r>
                      <a:endParaRPr lang="en-AU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1484784"/>
            <a:ext cx="79208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latin typeface="Arial" pitchFamily="34" charset="0"/>
                <a:ea typeface="+mj-ea"/>
                <a:cs typeface="Arial" pitchFamily="34" charset="0"/>
              </a:rPr>
              <a:t>Sensitivity of </a:t>
            </a:r>
            <a:r>
              <a:rPr lang="it-IT" sz="2800" b="1" dirty="0" smtClean="0">
                <a:latin typeface="Arial" pitchFamily="34" charset="0"/>
                <a:ea typeface="+mj-ea"/>
                <a:cs typeface="Arial" pitchFamily="34" charset="0"/>
              </a:rPr>
              <a:t>soilborne </a:t>
            </a:r>
            <a:r>
              <a:rPr lang="it-IT" sz="2800" b="1" dirty="0">
                <a:latin typeface="Arial" pitchFamily="34" charset="0"/>
                <a:ea typeface="+mj-ea"/>
                <a:cs typeface="Arial" pitchFamily="34" charset="0"/>
              </a:rPr>
              <a:t>fungi to Thio-GL-DPs</a:t>
            </a:r>
          </a:p>
        </p:txBody>
      </p:sp>
      <p:pic>
        <p:nvPicPr>
          <p:cNvPr id="8" name="Picture 6" descr="ISCI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914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8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71600" y="1484784"/>
            <a:ext cx="7704855" cy="41668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960688" y="5538788"/>
            <a:ext cx="0" cy="1825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740150" y="5538788"/>
            <a:ext cx="0" cy="1825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06913" y="5243513"/>
            <a:ext cx="0" cy="1825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73675" y="5538788"/>
            <a:ext cx="0" cy="1825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40438" y="5243513"/>
            <a:ext cx="0" cy="18256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173788" y="5540375"/>
            <a:ext cx="0" cy="1825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61962" y="1465039"/>
            <a:ext cx="701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fungi </a:t>
            </a: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 after green manure simulation</a:t>
            </a:r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1960563" y="2190750"/>
            <a:ext cx="268287" cy="3563938"/>
          </a:xfrm>
          <a:custGeom>
            <a:avLst/>
            <a:gdLst>
              <a:gd name="T0" fmla="*/ 0 w 346"/>
              <a:gd name="T1" fmla="*/ 2147483647 h 3420"/>
              <a:gd name="T2" fmla="*/ 0 w 346"/>
              <a:gd name="T3" fmla="*/ 2147483647 h 3420"/>
              <a:gd name="T4" fmla="*/ 2147483647 w 346"/>
              <a:gd name="T5" fmla="*/ 0 h 3420"/>
              <a:gd name="T6" fmla="*/ 2147483647 w 346"/>
              <a:gd name="T7" fmla="*/ 2147483647 h 3420"/>
              <a:gd name="T8" fmla="*/ 0 w 346"/>
              <a:gd name="T9" fmla="*/ 2147483647 h 3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6" h="3420">
                <a:moveTo>
                  <a:pt x="0" y="3420"/>
                </a:moveTo>
                <a:lnTo>
                  <a:pt x="0" y="263"/>
                </a:lnTo>
                <a:lnTo>
                  <a:pt x="346" y="0"/>
                </a:lnTo>
                <a:lnTo>
                  <a:pt x="346" y="3157"/>
                </a:lnTo>
                <a:lnTo>
                  <a:pt x="0" y="342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960563" y="5503863"/>
            <a:ext cx="6413500" cy="273050"/>
          </a:xfrm>
          <a:custGeom>
            <a:avLst/>
            <a:gdLst>
              <a:gd name="T0" fmla="*/ 2147483647 w 8266"/>
              <a:gd name="T1" fmla="*/ 0 h 263"/>
              <a:gd name="T2" fmla="*/ 2147483647 w 8266"/>
              <a:gd name="T3" fmla="*/ 2147483647 h 263"/>
              <a:gd name="T4" fmla="*/ 0 w 8266"/>
              <a:gd name="T5" fmla="*/ 2147483647 h 263"/>
              <a:gd name="T6" fmla="*/ 2147483647 w 8266"/>
              <a:gd name="T7" fmla="*/ 0 h 263"/>
              <a:gd name="T8" fmla="*/ 2147483647 w 8266"/>
              <a:gd name="T9" fmla="*/ 0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6" h="263">
                <a:moveTo>
                  <a:pt x="8266" y="0"/>
                </a:moveTo>
                <a:lnTo>
                  <a:pt x="7920" y="263"/>
                </a:lnTo>
                <a:lnTo>
                  <a:pt x="0" y="263"/>
                </a:lnTo>
                <a:lnTo>
                  <a:pt x="346" y="0"/>
                </a:lnTo>
                <a:lnTo>
                  <a:pt x="8266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1960563" y="2190750"/>
            <a:ext cx="268287" cy="3563938"/>
          </a:xfrm>
          <a:custGeom>
            <a:avLst/>
            <a:gdLst>
              <a:gd name="T0" fmla="*/ 0 w 346"/>
              <a:gd name="T1" fmla="*/ 2147483647 h 3420"/>
              <a:gd name="T2" fmla="*/ 0 w 346"/>
              <a:gd name="T3" fmla="*/ 2147483647 h 3420"/>
              <a:gd name="T4" fmla="*/ 2147483647 w 346"/>
              <a:gd name="T5" fmla="*/ 0 h 3420"/>
              <a:gd name="T6" fmla="*/ 2147483647 w 346"/>
              <a:gd name="T7" fmla="*/ 2147483647 h 3420"/>
              <a:gd name="T8" fmla="*/ 0 w 346"/>
              <a:gd name="T9" fmla="*/ 2147483647 h 3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6" h="3420">
                <a:moveTo>
                  <a:pt x="0" y="3420"/>
                </a:moveTo>
                <a:lnTo>
                  <a:pt x="0" y="263"/>
                </a:lnTo>
                <a:lnTo>
                  <a:pt x="346" y="0"/>
                </a:lnTo>
                <a:lnTo>
                  <a:pt x="346" y="3157"/>
                </a:lnTo>
                <a:lnTo>
                  <a:pt x="0" y="342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228850" y="2204864"/>
            <a:ext cx="6145213" cy="32893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2268538" y="4694238"/>
            <a:ext cx="420687" cy="103187"/>
          </a:xfrm>
          <a:custGeom>
            <a:avLst/>
            <a:gdLst>
              <a:gd name="T0" fmla="*/ 2147483647 w 543"/>
              <a:gd name="T1" fmla="*/ 2147483647 h 98"/>
              <a:gd name="T2" fmla="*/ 2147483647 w 543"/>
              <a:gd name="T3" fmla="*/ 0 h 98"/>
              <a:gd name="T4" fmla="*/ 2147483647 w 543"/>
              <a:gd name="T5" fmla="*/ 0 h 98"/>
              <a:gd name="T6" fmla="*/ 0 w 543"/>
              <a:gd name="T7" fmla="*/ 2147483647 h 98"/>
              <a:gd name="T8" fmla="*/ 2147483647 w 543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" h="98">
                <a:moveTo>
                  <a:pt x="395" y="98"/>
                </a:moveTo>
                <a:lnTo>
                  <a:pt x="543" y="0"/>
                </a:lnTo>
                <a:lnTo>
                  <a:pt x="148" y="0"/>
                </a:lnTo>
                <a:lnTo>
                  <a:pt x="0" y="98"/>
                </a:lnTo>
                <a:lnTo>
                  <a:pt x="395" y="98"/>
                </a:lnTo>
                <a:close/>
              </a:path>
            </a:pathLst>
          </a:custGeom>
          <a:solidFill>
            <a:schemeClr val="bg1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433638" y="4330700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d</a:t>
            </a:r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3048000" y="3587750"/>
            <a:ext cx="407988" cy="103188"/>
          </a:xfrm>
          <a:custGeom>
            <a:avLst/>
            <a:gdLst>
              <a:gd name="T0" fmla="*/ 2147483647 w 527"/>
              <a:gd name="T1" fmla="*/ 2147483647 h 99"/>
              <a:gd name="T2" fmla="*/ 2147483647 w 527"/>
              <a:gd name="T3" fmla="*/ 0 h 99"/>
              <a:gd name="T4" fmla="*/ 2147483647 w 527"/>
              <a:gd name="T5" fmla="*/ 0 h 99"/>
              <a:gd name="T6" fmla="*/ 0 w 527"/>
              <a:gd name="T7" fmla="*/ 2147483647 h 99"/>
              <a:gd name="T8" fmla="*/ 2147483647 w 527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" h="99">
                <a:moveTo>
                  <a:pt x="395" y="99"/>
                </a:moveTo>
                <a:lnTo>
                  <a:pt x="527" y="0"/>
                </a:lnTo>
                <a:lnTo>
                  <a:pt x="132" y="0"/>
                </a:lnTo>
                <a:lnTo>
                  <a:pt x="0" y="99"/>
                </a:lnTo>
                <a:lnTo>
                  <a:pt x="395" y="99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3813175" y="3622675"/>
            <a:ext cx="409575" cy="103188"/>
          </a:xfrm>
          <a:custGeom>
            <a:avLst/>
            <a:gdLst>
              <a:gd name="T0" fmla="*/ 2147483647 w 527"/>
              <a:gd name="T1" fmla="*/ 2147483647 h 99"/>
              <a:gd name="T2" fmla="*/ 2147483647 w 527"/>
              <a:gd name="T3" fmla="*/ 0 h 99"/>
              <a:gd name="T4" fmla="*/ 2147483647 w 527"/>
              <a:gd name="T5" fmla="*/ 0 h 99"/>
              <a:gd name="T6" fmla="*/ 0 w 527"/>
              <a:gd name="T7" fmla="*/ 2147483647 h 99"/>
              <a:gd name="T8" fmla="*/ 2147483647 w 527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" h="99">
                <a:moveTo>
                  <a:pt x="395" y="99"/>
                </a:moveTo>
                <a:lnTo>
                  <a:pt x="527" y="0"/>
                </a:lnTo>
                <a:lnTo>
                  <a:pt x="132" y="0"/>
                </a:lnTo>
                <a:lnTo>
                  <a:pt x="0" y="99"/>
                </a:lnTo>
                <a:lnTo>
                  <a:pt x="395" y="99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4579938" y="2570163"/>
            <a:ext cx="409575" cy="103187"/>
          </a:xfrm>
          <a:custGeom>
            <a:avLst/>
            <a:gdLst>
              <a:gd name="T0" fmla="*/ 2147483647 w 527"/>
              <a:gd name="T1" fmla="*/ 2147483647 h 99"/>
              <a:gd name="T2" fmla="*/ 2147483647 w 527"/>
              <a:gd name="T3" fmla="*/ 0 h 99"/>
              <a:gd name="T4" fmla="*/ 2147483647 w 527"/>
              <a:gd name="T5" fmla="*/ 0 h 99"/>
              <a:gd name="T6" fmla="*/ 0 w 527"/>
              <a:gd name="T7" fmla="*/ 2147483647 h 99"/>
              <a:gd name="T8" fmla="*/ 2147483647 w 527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" h="99">
                <a:moveTo>
                  <a:pt x="395" y="99"/>
                </a:moveTo>
                <a:lnTo>
                  <a:pt x="527" y="0"/>
                </a:lnTo>
                <a:lnTo>
                  <a:pt x="131" y="0"/>
                </a:lnTo>
                <a:lnTo>
                  <a:pt x="0" y="99"/>
                </a:lnTo>
                <a:lnTo>
                  <a:pt x="395" y="99"/>
                </a:lnTo>
                <a:close/>
              </a:path>
            </a:pathLst>
          </a:custGeom>
          <a:solidFill>
            <a:srgbClr val="FF00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5346700" y="4246563"/>
            <a:ext cx="409575" cy="103187"/>
          </a:xfrm>
          <a:custGeom>
            <a:avLst/>
            <a:gdLst>
              <a:gd name="T0" fmla="*/ 2147483647 w 527"/>
              <a:gd name="T1" fmla="*/ 2147483647 h 99"/>
              <a:gd name="T2" fmla="*/ 2147483647 w 527"/>
              <a:gd name="T3" fmla="*/ 0 h 99"/>
              <a:gd name="T4" fmla="*/ 2147483647 w 527"/>
              <a:gd name="T5" fmla="*/ 0 h 99"/>
              <a:gd name="T6" fmla="*/ 0 w 527"/>
              <a:gd name="T7" fmla="*/ 2147483647 h 99"/>
              <a:gd name="T8" fmla="*/ 2147483647 w 527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" h="99">
                <a:moveTo>
                  <a:pt x="395" y="99"/>
                </a:moveTo>
                <a:lnTo>
                  <a:pt x="527" y="0"/>
                </a:lnTo>
                <a:lnTo>
                  <a:pt x="131" y="0"/>
                </a:lnTo>
                <a:lnTo>
                  <a:pt x="0" y="99"/>
                </a:lnTo>
                <a:lnTo>
                  <a:pt x="395" y="99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6113463" y="3779838"/>
            <a:ext cx="407987" cy="103187"/>
          </a:xfrm>
          <a:custGeom>
            <a:avLst/>
            <a:gdLst>
              <a:gd name="T0" fmla="*/ 2147483647 w 526"/>
              <a:gd name="T1" fmla="*/ 2147483647 h 99"/>
              <a:gd name="T2" fmla="*/ 2147483647 w 526"/>
              <a:gd name="T3" fmla="*/ 0 h 99"/>
              <a:gd name="T4" fmla="*/ 2147483647 w 526"/>
              <a:gd name="T5" fmla="*/ 0 h 99"/>
              <a:gd name="T6" fmla="*/ 0 w 526"/>
              <a:gd name="T7" fmla="*/ 2147483647 h 99"/>
              <a:gd name="T8" fmla="*/ 2147483647 w 526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6" h="99">
                <a:moveTo>
                  <a:pt x="395" y="99"/>
                </a:moveTo>
                <a:lnTo>
                  <a:pt x="526" y="0"/>
                </a:lnTo>
                <a:lnTo>
                  <a:pt x="131" y="0"/>
                </a:lnTo>
                <a:lnTo>
                  <a:pt x="0" y="99"/>
                </a:lnTo>
                <a:lnTo>
                  <a:pt x="395" y="99"/>
                </a:lnTo>
                <a:close/>
              </a:path>
            </a:pathLst>
          </a:custGeom>
          <a:solidFill>
            <a:srgbClr val="0080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6878638" y="3900488"/>
            <a:ext cx="409575" cy="103187"/>
          </a:xfrm>
          <a:custGeom>
            <a:avLst/>
            <a:gdLst>
              <a:gd name="T0" fmla="*/ 2147483647 w 527"/>
              <a:gd name="T1" fmla="*/ 2147483647 h 99"/>
              <a:gd name="T2" fmla="*/ 2147483647 w 527"/>
              <a:gd name="T3" fmla="*/ 0 h 99"/>
              <a:gd name="T4" fmla="*/ 2147483647 w 527"/>
              <a:gd name="T5" fmla="*/ 0 h 99"/>
              <a:gd name="T6" fmla="*/ 0 w 527"/>
              <a:gd name="T7" fmla="*/ 2147483647 h 99"/>
              <a:gd name="T8" fmla="*/ 2147483647 w 527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" h="99">
                <a:moveTo>
                  <a:pt x="396" y="99"/>
                </a:moveTo>
                <a:lnTo>
                  <a:pt x="527" y="0"/>
                </a:lnTo>
                <a:lnTo>
                  <a:pt x="132" y="0"/>
                </a:lnTo>
                <a:lnTo>
                  <a:pt x="0" y="99"/>
                </a:lnTo>
                <a:lnTo>
                  <a:pt x="396" y="99"/>
                </a:lnTo>
                <a:close/>
              </a:path>
            </a:pathLst>
          </a:custGeom>
          <a:solidFill>
            <a:srgbClr val="FFFF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7645400" y="2776538"/>
            <a:ext cx="422275" cy="101600"/>
          </a:xfrm>
          <a:custGeom>
            <a:avLst/>
            <a:gdLst>
              <a:gd name="T0" fmla="*/ 2147483647 w 544"/>
              <a:gd name="T1" fmla="*/ 2147483647 h 98"/>
              <a:gd name="T2" fmla="*/ 2147483647 w 544"/>
              <a:gd name="T3" fmla="*/ 0 h 98"/>
              <a:gd name="T4" fmla="*/ 2147483647 w 544"/>
              <a:gd name="T5" fmla="*/ 0 h 98"/>
              <a:gd name="T6" fmla="*/ 0 w 544"/>
              <a:gd name="T7" fmla="*/ 2147483647 h 98"/>
              <a:gd name="T8" fmla="*/ 2147483647 w 544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4" h="98">
                <a:moveTo>
                  <a:pt x="396" y="98"/>
                </a:moveTo>
                <a:lnTo>
                  <a:pt x="544" y="0"/>
                </a:lnTo>
                <a:lnTo>
                  <a:pt x="149" y="0"/>
                </a:lnTo>
                <a:lnTo>
                  <a:pt x="0" y="98"/>
                </a:lnTo>
                <a:lnTo>
                  <a:pt x="396" y="98"/>
                </a:lnTo>
                <a:close/>
              </a:path>
            </a:pathLst>
          </a:custGeom>
          <a:solidFill>
            <a:schemeClr val="bg1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1960563" y="2219101"/>
            <a:ext cx="6413500" cy="3586163"/>
            <a:chOff x="1960563" y="2190750"/>
            <a:chExt cx="6413500" cy="3586163"/>
          </a:xfrm>
        </p:grpSpPr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1960563" y="5503863"/>
              <a:ext cx="6413500" cy="273050"/>
            </a:xfrm>
            <a:custGeom>
              <a:avLst/>
              <a:gdLst>
                <a:gd name="T0" fmla="*/ 0 w 8266"/>
                <a:gd name="T1" fmla="*/ 2147483647 h 263"/>
                <a:gd name="T2" fmla="*/ 2147483647 w 8266"/>
                <a:gd name="T3" fmla="*/ 0 h 263"/>
                <a:gd name="T4" fmla="*/ 2147483647 w 8266"/>
                <a:gd name="T5" fmla="*/ 0 h 263"/>
                <a:gd name="T6" fmla="*/ 2147483647 w 8266"/>
                <a:gd name="T7" fmla="*/ 2147483647 h 263"/>
                <a:gd name="T8" fmla="*/ 0 w 8266"/>
                <a:gd name="T9" fmla="*/ 2147483647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6" h="263">
                  <a:moveTo>
                    <a:pt x="0" y="263"/>
                  </a:moveTo>
                  <a:lnTo>
                    <a:pt x="346" y="0"/>
                  </a:lnTo>
                  <a:lnTo>
                    <a:pt x="8266" y="0"/>
                  </a:lnTo>
                  <a:lnTo>
                    <a:pt x="7920" y="263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228850" y="2190750"/>
              <a:ext cx="6145213" cy="328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2564393" y="4696793"/>
              <a:ext cx="114300" cy="995362"/>
            </a:xfrm>
            <a:custGeom>
              <a:avLst/>
              <a:gdLst>
                <a:gd name="T0" fmla="*/ 0 w 148"/>
                <a:gd name="T1" fmla="*/ 2147483647 h 954"/>
                <a:gd name="T2" fmla="*/ 0 w 148"/>
                <a:gd name="T3" fmla="*/ 2147483647 h 954"/>
                <a:gd name="T4" fmla="*/ 2147483647 w 148"/>
                <a:gd name="T5" fmla="*/ 0 h 954"/>
                <a:gd name="T6" fmla="*/ 2147483647 w 148"/>
                <a:gd name="T7" fmla="*/ 2147483647 h 954"/>
                <a:gd name="T8" fmla="*/ 0 w 148"/>
                <a:gd name="T9" fmla="*/ 2147483647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954">
                  <a:moveTo>
                    <a:pt x="0" y="954"/>
                  </a:moveTo>
                  <a:lnTo>
                    <a:pt x="0" y="98"/>
                  </a:lnTo>
                  <a:lnTo>
                    <a:pt x="148" y="0"/>
                  </a:lnTo>
                  <a:lnTo>
                    <a:pt x="148" y="855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chemeClr val="bg1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238500" y="3173413"/>
              <a:ext cx="155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b</a:t>
              </a: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3813175" y="3688681"/>
              <a:ext cx="307975" cy="1954212"/>
            </a:xfrm>
            <a:prstGeom prst="rect">
              <a:avLst/>
            </a:prstGeom>
            <a:solidFill>
              <a:srgbClr val="00FF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3992563" y="3206750"/>
              <a:ext cx="155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b</a:t>
              </a: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4579938" y="2634109"/>
              <a:ext cx="306387" cy="2998788"/>
            </a:xfrm>
            <a:prstGeom prst="rect">
              <a:avLst/>
            </a:prstGeom>
            <a:solidFill>
              <a:srgbClr val="FF0000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4721225" y="2239963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a</a:t>
              </a: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5346700" y="4336753"/>
              <a:ext cx="306388" cy="1336675"/>
            </a:xfrm>
            <a:prstGeom prst="rect">
              <a:avLst/>
            </a:prstGeom>
            <a:solidFill>
              <a:srgbClr val="00FFFF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5513388" y="3898900"/>
              <a:ext cx="1127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c</a:t>
              </a: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6419850" y="3760689"/>
              <a:ext cx="101600" cy="1903412"/>
            </a:xfrm>
            <a:custGeom>
              <a:avLst/>
              <a:gdLst>
                <a:gd name="T0" fmla="*/ 0 w 131"/>
                <a:gd name="T1" fmla="*/ 2147483647 h 1826"/>
                <a:gd name="T2" fmla="*/ 0 w 131"/>
                <a:gd name="T3" fmla="*/ 2147483647 h 1826"/>
                <a:gd name="T4" fmla="*/ 2147483647 w 131"/>
                <a:gd name="T5" fmla="*/ 0 h 1826"/>
                <a:gd name="T6" fmla="*/ 2147483647 w 131"/>
                <a:gd name="T7" fmla="*/ 2147483647 h 1826"/>
                <a:gd name="T8" fmla="*/ 0 w 131"/>
                <a:gd name="T9" fmla="*/ 2147483647 h 1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826">
                  <a:moveTo>
                    <a:pt x="0" y="1826"/>
                  </a:moveTo>
                  <a:lnTo>
                    <a:pt x="0" y="99"/>
                  </a:lnTo>
                  <a:lnTo>
                    <a:pt x="131" y="0"/>
                  </a:lnTo>
                  <a:lnTo>
                    <a:pt x="131" y="1727"/>
                  </a:lnTo>
                  <a:lnTo>
                    <a:pt x="0" y="1826"/>
                  </a:lnTo>
                  <a:close/>
                </a:path>
              </a:pathLst>
            </a:custGeom>
            <a:solidFill>
              <a:srgbClr val="008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6280150" y="3451225"/>
              <a:ext cx="155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b</a:t>
              </a:r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6878638" y="3976713"/>
              <a:ext cx="307975" cy="1679575"/>
            </a:xfrm>
            <a:prstGeom prst="rect">
              <a:avLst/>
            </a:prstGeom>
            <a:solidFill>
              <a:srgbClr val="FFFF00"/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1" name="Rectangle 43"/>
            <p:cNvSpPr>
              <a:spLocks noChangeArrowheads="1"/>
            </p:cNvSpPr>
            <p:nvPr/>
          </p:nvSpPr>
          <p:spPr bwMode="auto">
            <a:xfrm>
              <a:off x="7046913" y="3536950"/>
              <a:ext cx="155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b</a:t>
              </a:r>
            </a:p>
          </p:txBody>
        </p:sp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7648401" y="2838897"/>
              <a:ext cx="307975" cy="279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7812088" y="2327275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800000"/>
                  </a:solidFill>
                  <a:latin typeface="Book Antiqua" pitchFamily="18" charset="0"/>
                </a:rPr>
                <a:t>a</a:t>
              </a:r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V="1">
              <a:off x="1960563" y="2468563"/>
              <a:ext cx="1587" cy="3289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337" name="Line 49"/>
          <p:cNvSpPr>
            <a:spLocks noChangeShapeType="1"/>
          </p:cNvSpPr>
          <p:nvPr/>
        </p:nvSpPr>
        <p:spPr bwMode="auto">
          <a:xfrm flipH="1">
            <a:off x="1922463" y="57816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H="1">
            <a:off x="1922463" y="522922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 flipH="1">
            <a:off x="1922463" y="46767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H="1">
            <a:off x="1922463" y="412273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H="1">
            <a:off x="1922463" y="35718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 flipH="1">
            <a:off x="1922463" y="301942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 flipH="1">
            <a:off x="1922463" y="2468563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1795463" y="56435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600">
                <a:solidFill>
                  <a:srgbClr val="000000"/>
                </a:solidFill>
                <a:latin typeface="Book Antiqua" pitchFamily="18" charset="0"/>
              </a:rPr>
              <a:t>0</a:t>
            </a:r>
            <a:endParaRPr lang="it-IT" altLang="en-US" sz="160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0300" y="1889125"/>
            <a:ext cx="1630363" cy="3500438"/>
            <a:chOff x="1130300" y="1889125"/>
            <a:chExt cx="1630363" cy="3500438"/>
          </a:xfrm>
        </p:grpSpPr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1252538" y="5145088"/>
              <a:ext cx="603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50000</a:t>
              </a:r>
            </a:p>
          </p:txBody>
        </p: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1208088" y="4537075"/>
              <a:ext cx="682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100000</a:t>
              </a:r>
            </a:p>
          </p:txBody>
        </p:sp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1189038" y="3986213"/>
              <a:ext cx="682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150000</a:t>
              </a:r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1169988" y="3433763"/>
              <a:ext cx="682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200000</a:t>
              </a:r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1169988" y="2881313"/>
              <a:ext cx="682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250000</a:t>
              </a:r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1169988" y="2327275"/>
              <a:ext cx="682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300000</a:t>
              </a:r>
            </a:p>
          </p:txBody>
        </p:sp>
        <p:sp>
          <p:nvSpPr>
            <p:cNvPr id="12351" name="Rectangle 63"/>
            <p:cNvSpPr>
              <a:spLocks noChangeArrowheads="1"/>
            </p:cNvSpPr>
            <p:nvPr/>
          </p:nvSpPr>
          <p:spPr bwMode="auto">
            <a:xfrm rot="28451">
              <a:off x="1130300" y="1889125"/>
              <a:ext cx="16303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cfu g</a:t>
              </a:r>
              <a:r>
                <a:rPr lang="it-IT" altLang="en-US" sz="2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soil</a:t>
              </a:r>
              <a:endParaRPr lang="it-IT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1960563" y="5781675"/>
            <a:ext cx="6145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>
            <a:off x="1960563" y="57816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2727325" y="57816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>
            <a:off x="3494088" y="57816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rot="2272499">
            <a:off x="4262438" y="57816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>
            <a:off x="5040313" y="57816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>
            <a:off x="5807075" y="578167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>
            <a:off x="6572250" y="57816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>
            <a:off x="7339013" y="5781675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>
            <a:off x="8105775" y="5781675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1978025" y="5734997"/>
            <a:ext cx="6102458" cy="646331"/>
            <a:chOff x="1978025" y="5805264"/>
            <a:chExt cx="6102458" cy="646331"/>
          </a:xfrm>
        </p:grpSpPr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1978025" y="5877272"/>
              <a:ext cx="7165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</a:t>
              </a:r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6626225" y="5943600"/>
              <a:ext cx="9377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00 Rapeseed</a:t>
              </a:r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7565919" y="5883275"/>
              <a:ext cx="514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Pigeon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bean</a:t>
              </a:r>
            </a:p>
          </p:txBody>
        </p:sp>
        <p:sp>
          <p:nvSpPr>
            <p:cNvPr id="12365" name="Text Box 77"/>
            <p:cNvSpPr txBox="1">
              <a:spLocks noChangeArrowheads="1"/>
            </p:cNvSpPr>
            <p:nvPr/>
          </p:nvSpPr>
          <p:spPr bwMode="auto">
            <a:xfrm>
              <a:off x="2682482" y="5805264"/>
              <a:ext cx="8691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B. juncea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 20</a:t>
              </a:r>
            </a:p>
          </p:txBody>
        </p:sp>
        <p:sp>
          <p:nvSpPr>
            <p:cNvPr id="12366" name="Text Box 78"/>
            <p:cNvSpPr txBox="1">
              <a:spLocks noChangeArrowheads="1"/>
            </p:cNvSpPr>
            <p:nvPr/>
          </p:nvSpPr>
          <p:spPr bwMode="auto">
            <a:xfrm>
              <a:off x="3449245" y="5805264"/>
              <a:ext cx="8691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B. juncea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 99</a:t>
              </a:r>
            </a:p>
          </p:txBody>
        </p:sp>
        <p:sp>
          <p:nvSpPr>
            <p:cNvPr id="12367" name="Text Box 79"/>
            <p:cNvSpPr txBox="1">
              <a:spLocks noChangeArrowheads="1"/>
            </p:cNvSpPr>
            <p:nvPr/>
          </p:nvSpPr>
          <p:spPr bwMode="auto">
            <a:xfrm>
              <a:off x="5802605" y="5805264"/>
              <a:ext cx="8915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Barbarea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Verna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ISCI100</a:t>
              </a:r>
            </a:p>
          </p:txBody>
        </p:sp>
        <p:sp>
          <p:nvSpPr>
            <p:cNvPr id="12368" name="Text Box 80"/>
            <p:cNvSpPr txBox="1">
              <a:spLocks noChangeArrowheads="1"/>
            </p:cNvSpPr>
            <p:nvPr/>
          </p:nvSpPr>
          <p:spPr bwMode="auto">
            <a:xfrm>
              <a:off x="5052620" y="5805264"/>
              <a:ext cx="8691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B. juncea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ISCI 34</a:t>
              </a:r>
            </a:p>
          </p:txBody>
        </p:sp>
        <p:sp>
          <p:nvSpPr>
            <p:cNvPr id="12369" name="Text Box 81"/>
            <p:cNvSpPr txBox="1">
              <a:spLocks noChangeArrowheads="1"/>
            </p:cNvSpPr>
            <p:nvPr/>
          </p:nvSpPr>
          <p:spPr bwMode="auto">
            <a:xfrm>
              <a:off x="4214850" y="5805264"/>
              <a:ext cx="94448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Rapistrum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rugosum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 4</a:t>
              </a:r>
            </a:p>
          </p:txBody>
        </p:sp>
      </p:grpSp>
      <p:pic>
        <p:nvPicPr>
          <p:cNvPr id="12370" name="Picture 82" descr="ISCI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68" y="5233839"/>
            <a:ext cx="9144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048000" y="3690938"/>
            <a:ext cx="306388" cy="1989137"/>
          </a:xfrm>
          <a:prstGeom prst="rect">
            <a:avLst/>
          </a:prstGeom>
          <a:solidFill>
            <a:srgbClr val="00FFFF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3354388" y="3587750"/>
            <a:ext cx="101600" cy="2092325"/>
          </a:xfrm>
          <a:custGeom>
            <a:avLst/>
            <a:gdLst>
              <a:gd name="T0" fmla="*/ 0 w 132"/>
              <a:gd name="T1" fmla="*/ 2147483647 h 2007"/>
              <a:gd name="T2" fmla="*/ 0 w 132"/>
              <a:gd name="T3" fmla="*/ 2147483647 h 2007"/>
              <a:gd name="T4" fmla="*/ 2147483647 w 132"/>
              <a:gd name="T5" fmla="*/ 0 h 2007"/>
              <a:gd name="T6" fmla="*/ 2147483647 w 132"/>
              <a:gd name="T7" fmla="*/ 2147483647 h 2007"/>
              <a:gd name="T8" fmla="*/ 0 w 132"/>
              <a:gd name="T9" fmla="*/ 2147483647 h 2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2007">
                <a:moveTo>
                  <a:pt x="0" y="2007"/>
                </a:moveTo>
                <a:lnTo>
                  <a:pt x="0" y="99"/>
                </a:lnTo>
                <a:lnTo>
                  <a:pt x="132" y="0"/>
                </a:lnTo>
                <a:lnTo>
                  <a:pt x="132" y="1908"/>
                </a:lnTo>
                <a:lnTo>
                  <a:pt x="0" y="2007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4121150" y="3622675"/>
            <a:ext cx="101600" cy="2057400"/>
          </a:xfrm>
          <a:custGeom>
            <a:avLst/>
            <a:gdLst>
              <a:gd name="T0" fmla="*/ 0 w 132"/>
              <a:gd name="T1" fmla="*/ 2147483647 h 1974"/>
              <a:gd name="T2" fmla="*/ 0 w 132"/>
              <a:gd name="T3" fmla="*/ 2147483647 h 1974"/>
              <a:gd name="T4" fmla="*/ 2147483647 w 132"/>
              <a:gd name="T5" fmla="*/ 0 h 1974"/>
              <a:gd name="T6" fmla="*/ 2147483647 w 132"/>
              <a:gd name="T7" fmla="*/ 2147483647 h 1974"/>
              <a:gd name="T8" fmla="*/ 0 w 132"/>
              <a:gd name="T9" fmla="*/ 2147483647 h 1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974">
                <a:moveTo>
                  <a:pt x="0" y="1974"/>
                </a:moveTo>
                <a:lnTo>
                  <a:pt x="0" y="99"/>
                </a:lnTo>
                <a:lnTo>
                  <a:pt x="132" y="0"/>
                </a:lnTo>
                <a:lnTo>
                  <a:pt x="132" y="1875"/>
                </a:lnTo>
                <a:lnTo>
                  <a:pt x="0" y="1974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268538" y="4797152"/>
            <a:ext cx="306387" cy="892175"/>
          </a:xfrm>
          <a:prstGeom prst="rect">
            <a:avLst/>
          </a:prstGeom>
          <a:solidFill>
            <a:schemeClr val="bg1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4886325" y="2570163"/>
            <a:ext cx="103188" cy="3101975"/>
          </a:xfrm>
          <a:custGeom>
            <a:avLst/>
            <a:gdLst>
              <a:gd name="T0" fmla="*/ 0 w 132"/>
              <a:gd name="T1" fmla="*/ 2147483647 h 2977"/>
              <a:gd name="T2" fmla="*/ 0 w 132"/>
              <a:gd name="T3" fmla="*/ 2147483647 h 2977"/>
              <a:gd name="T4" fmla="*/ 2147483647 w 132"/>
              <a:gd name="T5" fmla="*/ 0 h 2977"/>
              <a:gd name="T6" fmla="*/ 2147483647 w 132"/>
              <a:gd name="T7" fmla="*/ 2147483647 h 2977"/>
              <a:gd name="T8" fmla="*/ 0 w 132"/>
              <a:gd name="T9" fmla="*/ 2147483647 h 29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2977">
                <a:moveTo>
                  <a:pt x="0" y="2977"/>
                </a:moveTo>
                <a:lnTo>
                  <a:pt x="0" y="99"/>
                </a:lnTo>
                <a:lnTo>
                  <a:pt x="132" y="0"/>
                </a:lnTo>
                <a:lnTo>
                  <a:pt x="132" y="2878"/>
                </a:lnTo>
                <a:lnTo>
                  <a:pt x="0" y="2977"/>
                </a:lnTo>
                <a:close/>
              </a:path>
            </a:pathLst>
          </a:custGeom>
          <a:solidFill>
            <a:srgbClr val="FF00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5653088" y="4246563"/>
            <a:ext cx="103187" cy="1439862"/>
          </a:xfrm>
          <a:custGeom>
            <a:avLst/>
            <a:gdLst>
              <a:gd name="T0" fmla="*/ 0 w 132"/>
              <a:gd name="T1" fmla="*/ 2147483647 h 1382"/>
              <a:gd name="T2" fmla="*/ 0 w 132"/>
              <a:gd name="T3" fmla="*/ 2147483647 h 1382"/>
              <a:gd name="T4" fmla="*/ 2147483647 w 132"/>
              <a:gd name="T5" fmla="*/ 0 h 1382"/>
              <a:gd name="T6" fmla="*/ 2147483647 w 132"/>
              <a:gd name="T7" fmla="*/ 2147483647 h 1382"/>
              <a:gd name="T8" fmla="*/ 0 w 132"/>
              <a:gd name="T9" fmla="*/ 2147483647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382">
                <a:moveTo>
                  <a:pt x="0" y="1382"/>
                </a:moveTo>
                <a:lnTo>
                  <a:pt x="0" y="99"/>
                </a:lnTo>
                <a:lnTo>
                  <a:pt x="132" y="0"/>
                </a:lnTo>
                <a:lnTo>
                  <a:pt x="132" y="1283"/>
                </a:lnTo>
                <a:lnTo>
                  <a:pt x="0" y="1382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6113463" y="3883025"/>
            <a:ext cx="306387" cy="1800225"/>
          </a:xfrm>
          <a:prstGeom prst="rect">
            <a:avLst/>
          </a:prstGeom>
          <a:solidFill>
            <a:srgbClr val="008000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28" name="Freeform 40"/>
          <p:cNvSpPr>
            <a:spLocks/>
          </p:cNvSpPr>
          <p:nvPr/>
        </p:nvSpPr>
        <p:spPr bwMode="auto">
          <a:xfrm>
            <a:off x="7186613" y="3900488"/>
            <a:ext cx="101600" cy="1782762"/>
          </a:xfrm>
          <a:custGeom>
            <a:avLst/>
            <a:gdLst>
              <a:gd name="T0" fmla="*/ 0 w 131"/>
              <a:gd name="T1" fmla="*/ 2147483647 h 1711"/>
              <a:gd name="T2" fmla="*/ 0 w 131"/>
              <a:gd name="T3" fmla="*/ 2147483647 h 1711"/>
              <a:gd name="T4" fmla="*/ 2147483647 w 131"/>
              <a:gd name="T5" fmla="*/ 0 h 1711"/>
              <a:gd name="T6" fmla="*/ 2147483647 w 131"/>
              <a:gd name="T7" fmla="*/ 2147483647 h 1711"/>
              <a:gd name="T8" fmla="*/ 0 w 131"/>
              <a:gd name="T9" fmla="*/ 2147483647 h 1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" h="1711">
                <a:moveTo>
                  <a:pt x="0" y="1711"/>
                </a:moveTo>
                <a:lnTo>
                  <a:pt x="0" y="99"/>
                </a:lnTo>
                <a:lnTo>
                  <a:pt x="131" y="0"/>
                </a:lnTo>
                <a:lnTo>
                  <a:pt x="131" y="1612"/>
                </a:lnTo>
                <a:lnTo>
                  <a:pt x="0" y="1711"/>
                </a:lnTo>
                <a:close/>
              </a:path>
            </a:pathLst>
          </a:custGeom>
          <a:solidFill>
            <a:srgbClr val="FFFF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7953375" y="2780928"/>
            <a:ext cx="114300" cy="2895600"/>
          </a:xfrm>
          <a:custGeom>
            <a:avLst/>
            <a:gdLst>
              <a:gd name="T0" fmla="*/ 0 w 148"/>
              <a:gd name="T1" fmla="*/ 2147483647 h 2779"/>
              <a:gd name="T2" fmla="*/ 0 w 148"/>
              <a:gd name="T3" fmla="*/ 2147483647 h 2779"/>
              <a:gd name="T4" fmla="*/ 2147483647 w 148"/>
              <a:gd name="T5" fmla="*/ 0 h 2779"/>
              <a:gd name="T6" fmla="*/ 2147483647 w 148"/>
              <a:gd name="T7" fmla="*/ 2147483647 h 2779"/>
              <a:gd name="T8" fmla="*/ 0 w 148"/>
              <a:gd name="T9" fmla="*/ 2147483647 h 2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" h="2779">
                <a:moveTo>
                  <a:pt x="0" y="2779"/>
                </a:moveTo>
                <a:lnTo>
                  <a:pt x="0" y="98"/>
                </a:lnTo>
                <a:lnTo>
                  <a:pt x="148" y="0"/>
                </a:lnTo>
                <a:lnTo>
                  <a:pt x="148" y="2680"/>
                </a:lnTo>
                <a:lnTo>
                  <a:pt x="0" y="27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98475" y="680913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Disease sensitivity</a:t>
            </a:r>
            <a:endParaRPr lang="en-AU" kern="0" dirty="0">
              <a:solidFill>
                <a:schemeClr val="bg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90" name="Rectangle 83"/>
          <p:cNvSpPr>
            <a:spLocks noChangeArrowheads="1"/>
          </p:cNvSpPr>
          <p:nvPr/>
        </p:nvSpPr>
        <p:spPr bwMode="auto">
          <a:xfrm>
            <a:off x="3553" y="6453336"/>
            <a:ext cx="79355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South Europe Symposium, 15-16 Maggio 2003 - Bologna –Italy </a:t>
            </a:r>
            <a:r>
              <a:rPr lang="it-IT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Courtesy D.Gies 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2488" y="1628800"/>
            <a:ext cx="7751959" cy="41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41438" y="529113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Book Antiqua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38188" y="4659313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52488" y="4235450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52488" y="3101975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195513" y="5476875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367088" y="5476875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110038" y="5476875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138488" y="244633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625600" y="5505450"/>
            <a:ext cx="6724650" cy="244475"/>
          </a:xfrm>
          <a:custGeom>
            <a:avLst/>
            <a:gdLst>
              <a:gd name="T0" fmla="*/ 0 w 8391"/>
              <a:gd name="T1" fmla="*/ 2147483647 h 263"/>
              <a:gd name="T2" fmla="*/ 2147483647 w 8391"/>
              <a:gd name="T3" fmla="*/ 0 h 263"/>
              <a:gd name="T4" fmla="*/ 2147483647 w 8391"/>
              <a:gd name="T5" fmla="*/ 0 h 263"/>
              <a:gd name="T6" fmla="*/ 2147483647 w 8391"/>
              <a:gd name="T7" fmla="*/ 2147483647 h 263"/>
              <a:gd name="T8" fmla="*/ 0 w 8391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91" h="263">
                <a:moveTo>
                  <a:pt x="0" y="263"/>
                </a:moveTo>
                <a:lnTo>
                  <a:pt x="344" y="0"/>
                </a:lnTo>
                <a:lnTo>
                  <a:pt x="8391" y="0"/>
                </a:lnTo>
                <a:lnTo>
                  <a:pt x="8047" y="263"/>
                </a:lnTo>
                <a:lnTo>
                  <a:pt x="0" y="26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1625600" y="2668588"/>
            <a:ext cx="274638" cy="3149600"/>
          </a:xfrm>
          <a:custGeom>
            <a:avLst/>
            <a:gdLst>
              <a:gd name="T0" fmla="*/ 0 w 344"/>
              <a:gd name="T1" fmla="*/ 2147483647 h 3410"/>
              <a:gd name="T2" fmla="*/ 0 w 344"/>
              <a:gd name="T3" fmla="*/ 2147483647 h 3410"/>
              <a:gd name="T4" fmla="*/ 2147483647 w 344"/>
              <a:gd name="T5" fmla="*/ 0 h 3410"/>
              <a:gd name="T6" fmla="*/ 2147483647 w 344"/>
              <a:gd name="T7" fmla="*/ 2147483647 h 3410"/>
              <a:gd name="T8" fmla="*/ 0 w 344"/>
              <a:gd name="T9" fmla="*/ 2147483647 h 3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" h="3410">
                <a:moveTo>
                  <a:pt x="0" y="3410"/>
                </a:moveTo>
                <a:lnTo>
                  <a:pt x="0" y="262"/>
                </a:lnTo>
                <a:lnTo>
                  <a:pt x="344" y="0"/>
                </a:lnTo>
                <a:lnTo>
                  <a:pt x="344" y="3147"/>
                </a:lnTo>
                <a:lnTo>
                  <a:pt x="0" y="341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00238" y="2668588"/>
            <a:ext cx="645001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1625600" y="5505450"/>
            <a:ext cx="6724650" cy="244475"/>
          </a:xfrm>
          <a:custGeom>
            <a:avLst/>
            <a:gdLst>
              <a:gd name="T0" fmla="*/ 2147483647 w 8391"/>
              <a:gd name="T1" fmla="*/ 0 h 263"/>
              <a:gd name="T2" fmla="*/ 2147483647 w 8391"/>
              <a:gd name="T3" fmla="*/ 2147483647 h 263"/>
              <a:gd name="T4" fmla="*/ 0 w 8391"/>
              <a:gd name="T5" fmla="*/ 2147483647 h 263"/>
              <a:gd name="T6" fmla="*/ 2147483647 w 8391"/>
              <a:gd name="T7" fmla="*/ 0 h 263"/>
              <a:gd name="T8" fmla="*/ 2147483647 w 8391"/>
              <a:gd name="T9" fmla="*/ 0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91" h="263">
                <a:moveTo>
                  <a:pt x="8391" y="0"/>
                </a:moveTo>
                <a:lnTo>
                  <a:pt x="8047" y="263"/>
                </a:lnTo>
                <a:lnTo>
                  <a:pt x="0" y="263"/>
                </a:lnTo>
                <a:lnTo>
                  <a:pt x="344" y="0"/>
                </a:lnTo>
                <a:lnTo>
                  <a:pt x="839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1625600" y="2564904"/>
            <a:ext cx="274638" cy="3149600"/>
          </a:xfrm>
          <a:custGeom>
            <a:avLst/>
            <a:gdLst>
              <a:gd name="T0" fmla="*/ 0 w 344"/>
              <a:gd name="T1" fmla="*/ 2147483647 h 3410"/>
              <a:gd name="T2" fmla="*/ 0 w 344"/>
              <a:gd name="T3" fmla="*/ 2147483647 h 3410"/>
              <a:gd name="T4" fmla="*/ 2147483647 w 344"/>
              <a:gd name="T5" fmla="*/ 0 h 3410"/>
              <a:gd name="T6" fmla="*/ 2147483647 w 344"/>
              <a:gd name="T7" fmla="*/ 2147483647 h 3410"/>
              <a:gd name="T8" fmla="*/ 0 w 344"/>
              <a:gd name="T9" fmla="*/ 2147483647 h 3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" h="3410">
                <a:moveTo>
                  <a:pt x="0" y="3410"/>
                </a:moveTo>
                <a:lnTo>
                  <a:pt x="0" y="262"/>
                </a:lnTo>
                <a:lnTo>
                  <a:pt x="344" y="0"/>
                </a:lnTo>
                <a:lnTo>
                  <a:pt x="344" y="3147"/>
                </a:lnTo>
                <a:lnTo>
                  <a:pt x="0" y="341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900238" y="2564904"/>
            <a:ext cx="6450012" cy="29067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2282825" y="5214938"/>
            <a:ext cx="104775" cy="466725"/>
          </a:xfrm>
          <a:custGeom>
            <a:avLst/>
            <a:gdLst>
              <a:gd name="T0" fmla="*/ 0 w 131"/>
              <a:gd name="T1" fmla="*/ 2147483647 h 508"/>
              <a:gd name="T2" fmla="*/ 0 w 131"/>
              <a:gd name="T3" fmla="*/ 2147483647 h 508"/>
              <a:gd name="T4" fmla="*/ 2147483647 w 131"/>
              <a:gd name="T5" fmla="*/ 0 h 508"/>
              <a:gd name="T6" fmla="*/ 2147483647 w 131"/>
              <a:gd name="T7" fmla="*/ 2147483647 h 508"/>
              <a:gd name="T8" fmla="*/ 0 w 131"/>
              <a:gd name="T9" fmla="*/ 2147483647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" h="508">
                <a:moveTo>
                  <a:pt x="0" y="508"/>
                </a:moveTo>
                <a:lnTo>
                  <a:pt x="0" y="114"/>
                </a:lnTo>
                <a:lnTo>
                  <a:pt x="131" y="0"/>
                </a:lnTo>
                <a:lnTo>
                  <a:pt x="131" y="393"/>
                </a:lnTo>
                <a:lnTo>
                  <a:pt x="0" y="508"/>
                </a:lnTo>
                <a:close/>
              </a:path>
            </a:pathLst>
          </a:custGeom>
          <a:solidFill>
            <a:srgbClr val="003366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954213" y="5310188"/>
            <a:ext cx="328612" cy="363537"/>
          </a:xfrm>
          <a:prstGeom prst="rect">
            <a:avLst/>
          </a:prstGeom>
          <a:solidFill>
            <a:schemeClr val="bg1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1954213" y="5214938"/>
            <a:ext cx="433387" cy="103187"/>
          </a:xfrm>
          <a:custGeom>
            <a:avLst/>
            <a:gdLst>
              <a:gd name="T0" fmla="*/ 2147483647 w 541"/>
              <a:gd name="T1" fmla="*/ 2147483647 h 114"/>
              <a:gd name="T2" fmla="*/ 2147483647 w 541"/>
              <a:gd name="T3" fmla="*/ 0 h 114"/>
              <a:gd name="T4" fmla="*/ 2147483647 w 541"/>
              <a:gd name="T5" fmla="*/ 0 h 114"/>
              <a:gd name="T6" fmla="*/ 0 w 541"/>
              <a:gd name="T7" fmla="*/ 2147483647 h 114"/>
              <a:gd name="T8" fmla="*/ 2147483647 w 541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114">
                <a:moveTo>
                  <a:pt x="410" y="114"/>
                </a:moveTo>
                <a:lnTo>
                  <a:pt x="541" y="0"/>
                </a:lnTo>
                <a:lnTo>
                  <a:pt x="147" y="0"/>
                </a:lnTo>
                <a:lnTo>
                  <a:pt x="0" y="114"/>
                </a:lnTo>
                <a:lnTo>
                  <a:pt x="410" y="114"/>
                </a:lnTo>
                <a:close/>
              </a:path>
            </a:pathLst>
          </a:custGeom>
          <a:solidFill>
            <a:srgbClr val="003366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2151063" y="487521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e</a:t>
            </a:r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082925" y="5197475"/>
            <a:ext cx="106363" cy="484188"/>
          </a:xfrm>
          <a:custGeom>
            <a:avLst/>
            <a:gdLst>
              <a:gd name="T0" fmla="*/ 0 w 132"/>
              <a:gd name="T1" fmla="*/ 2147483647 h 525"/>
              <a:gd name="T2" fmla="*/ 0 w 132"/>
              <a:gd name="T3" fmla="*/ 2147483647 h 525"/>
              <a:gd name="T4" fmla="*/ 2147483647 w 132"/>
              <a:gd name="T5" fmla="*/ 0 h 525"/>
              <a:gd name="T6" fmla="*/ 2147483647 w 132"/>
              <a:gd name="T7" fmla="*/ 2147483647 h 525"/>
              <a:gd name="T8" fmla="*/ 0 w 132"/>
              <a:gd name="T9" fmla="*/ 2147483647 h 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525">
                <a:moveTo>
                  <a:pt x="0" y="525"/>
                </a:moveTo>
                <a:lnTo>
                  <a:pt x="0" y="98"/>
                </a:lnTo>
                <a:lnTo>
                  <a:pt x="132" y="0"/>
                </a:lnTo>
                <a:lnTo>
                  <a:pt x="132" y="410"/>
                </a:lnTo>
                <a:lnTo>
                  <a:pt x="0" y="525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755900" y="5281613"/>
            <a:ext cx="327025" cy="395287"/>
          </a:xfrm>
          <a:prstGeom prst="rect">
            <a:avLst/>
          </a:prstGeom>
          <a:solidFill>
            <a:srgbClr val="00FFFF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2755900" y="5197475"/>
            <a:ext cx="433388" cy="92075"/>
          </a:xfrm>
          <a:custGeom>
            <a:avLst/>
            <a:gdLst>
              <a:gd name="T0" fmla="*/ 2147483647 w 541"/>
              <a:gd name="T1" fmla="*/ 2147483647 h 98"/>
              <a:gd name="T2" fmla="*/ 2147483647 w 541"/>
              <a:gd name="T3" fmla="*/ 0 h 98"/>
              <a:gd name="T4" fmla="*/ 2147483647 w 541"/>
              <a:gd name="T5" fmla="*/ 0 h 98"/>
              <a:gd name="T6" fmla="*/ 0 w 541"/>
              <a:gd name="T7" fmla="*/ 2147483647 h 98"/>
              <a:gd name="T8" fmla="*/ 2147483647 w 541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98">
                <a:moveTo>
                  <a:pt x="409" y="98"/>
                </a:moveTo>
                <a:lnTo>
                  <a:pt x="541" y="0"/>
                </a:lnTo>
                <a:lnTo>
                  <a:pt x="147" y="0"/>
                </a:lnTo>
                <a:lnTo>
                  <a:pt x="0" y="98"/>
                </a:lnTo>
                <a:lnTo>
                  <a:pt x="409" y="98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2925763" y="48783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e</a:t>
            </a:r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3884613" y="5153025"/>
            <a:ext cx="119062" cy="528638"/>
          </a:xfrm>
          <a:custGeom>
            <a:avLst/>
            <a:gdLst>
              <a:gd name="T0" fmla="*/ 0 w 148"/>
              <a:gd name="T1" fmla="*/ 2147483647 h 574"/>
              <a:gd name="T2" fmla="*/ 0 w 148"/>
              <a:gd name="T3" fmla="*/ 2147483647 h 574"/>
              <a:gd name="T4" fmla="*/ 2147483647 w 148"/>
              <a:gd name="T5" fmla="*/ 0 h 574"/>
              <a:gd name="T6" fmla="*/ 2147483647 w 148"/>
              <a:gd name="T7" fmla="*/ 2147483647 h 574"/>
              <a:gd name="T8" fmla="*/ 0 w 148"/>
              <a:gd name="T9" fmla="*/ 2147483647 h 5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" h="574">
                <a:moveTo>
                  <a:pt x="0" y="574"/>
                </a:moveTo>
                <a:lnTo>
                  <a:pt x="0" y="98"/>
                </a:lnTo>
                <a:lnTo>
                  <a:pt x="148" y="0"/>
                </a:lnTo>
                <a:lnTo>
                  <a:pt x="148" y="459"/>
                </a:lnTo>
                <a:lnTo>
                  <a:pt x="0" y="574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568700" y="5245100"/>
            <a:ext cx="315913" cy="436563"/>
          </a:xfrm>
          <a:prstGeom prst="rect">
            <a:avLst/>
          </a:prstGeom>
          <a:solidFill>
            <a:srgbClr val="00FFFF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3568700" y="5153025"/>
            <a:ext cx="434975" cy="92075"/>
          </a:xfrm>
          <a:custGeom>
            <a:avLst/>
            <a:gdLst>
              <a:gd name="T0" fmla="*/ 2147483647 w 541"/>
              <a:gd name="T1" fmla="*/ 2147483647 h 98"/>
              <a:gd name="T2" fmla="*/ 2147483647 w 541"/>
              <a:gd name="T3" fmla="*/ 0 h 98"/>
              <a:gd name="T4" fmla="*/ 2147483647 w 541"/>
              <a:gd name="T5" fmla="*/ 0 h 98"/>
              <a:gd name="T6" fmla="*/ 0 w 541"/>
              <a:gd name="T7" fmla="*/ 2147483647 h 98"/>
              <a:gd name="T8" fmla="*/ 2147483647 w 541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98">
                <a:moveTo>
                  <a:pt x="393" y="98"/>
                </a:moveTo>
                <a:lnTo>
                  <a:pt x="541" y="0"/>
                </a:lnTo>
                <a:lnTo>
                  <a:pt x="131" y="0"/>
                </a:lnTo>
                <a:lnTo>
                  <a:pt x="0" y="98"/>
                </a:lnTo>
                <a:lnTo>
                  <a:pt x="393" y="98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727450" y="48291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e</a:t>
            </a:r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4684713" y="5060950"/>
            <a:ext cx="119062" cy="620713"/>
          </a:xfrm>
          <a:custGeom>
            <a:avLst/>
            <a:gdLst>
              <a:gd name="T0" fmla="*/ 0 w 147"/>
              <a:gd name="T1" fmla="*/ 2147483647 h 672"/>
              <a:gd name="T2" fmla="*/ 0 w 147"/>
              <a:gd name="T3" fmla="*/ 2147483647 h 672"/>
              <a:gd name="T4" fmla="*/ 2147483647 w 147"/>
              <a:gd name="T5" fmla="*/ 0 h 672"/>
              <a:gd name="T6" fmla="*/ 2147483647 w 147"/>
              <a:gd name="T7" fmla="*/ 2147483647 h 672"/>
              <a:gd name="T8" fmla="*/ 0 w 147"/>
              <a:gd name="T9" fmla="*/ 2147483647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" h="672">
                <a:moveTo>
                  <a:pt x="0" y="672"/>
                </a:moveTo>
                <a:lnTo>
                  <a:pt x="0" y="114"/>
                </a:lnTo>
                <a:lnTo>
                  <a:pt x="147" y="0"/>
                </a:lnTo>
                <a:lnTo>
                  <a:pt x="147" y="557"/>
                </a:lnTo>
                <a:lnTo>
                  <a:pt x="0" y="672"/>
                </a:lnTo>
                <a:close/>
              </a:path>
            </a:pathLst>
          </a:custGeom>
          <a:solidFill>
            <a:srgbClr val="FF33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370388" y="5167313"/>
            <a:ext cx="314325" cy="514350"/>
          </a:xfrm>
          <a:prstGeom prst="rect">
            <a:avLst/>
          </a:prstGeom>
          <a:solidFill>
            <a:srgbClr val="FF3300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4370388" y="5060950"/>
            <a:ext cx="433387" cy="106363"/>
          </a:xfrm>
          <a:custGeom>
            <a:avLst/>
            <a:gdLst>
              <a:gd name="T0" fmla="*/ 2147483647 w 540"/>
              <a:gd name="T1" fmla="*/ 2147483647 h 114"/>
              <a:gd name="T2" fmla="*/ 2147483647 w 540"/>
              <a:gd name="T3" fmla="*/ 0 h 114"/>
              <a:gd name="T4" fmla="*/ 2147483647 w 540"/>
              <a:gd name="T5" fmla="*/ 0 h 114"/>
              <a:gd name="T6" fmla="*/ 0 w 540"/>
              <a:gd name="T7" fmla="*/ 2147483647 h 114"/>
              <a:gd name="T8" fmla="*/ 2147483647 w 540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0" h="114">
                <a:moveTo>
                  <a:pt x="393" y="114"/>
                </a:moveTo>
                <a:lnTo>
                  <a:pt x="540" y="0"/>
                </a:lnTo>
                <a:lnTo>
                  <a:pt x="131" y="0"/>
                </a:lnTo>
                <a:lnTo>
                  <a:pt x="0" y="114"/>
                </a:lnTo>
                <a:lnTo>
                  <a:pt x="393" y="114"/>
                </a:lnTo>
                <a:close/>
              </a:path>
            </a:pathLst>
          </a:custGeom>
          <a:solidFill>
            <a:srgbClr val="FF33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4554538" y="471011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e</a:t>
            </a:r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5500688" y="4678363"/>
            <a:ext cx="104775" cy="1014412"/>
          </a:xfrm>
          <a:custGeom>
            <a:avLst/>
            <a:gdLst>
              <a:gd name="T0" fmla="*/ 0 w 131"/>
              <a:gd name="T1" fmla="*/ 2147483647 h 1099"/>
              <a:gd name="T2" fmla="*/ 0 w 131"/>
              <a:gd name="T3" fmla="*/ 2147483647 h 1099"/>
              <a:gd name="T4" fmla="*/ 2147483647 w 131"/>
              <a:gd name="T5" fmla="*/ 0 h 1099"/>
              <a:gd name="T6" fmla="*/ 2147483647 w 131"/>
              <a:gd name="T7" fmla="*/ 2147483647 h 1099"/>
              <a:gd name="T8" fmla="*/ 0 w 131"/>
              <a:gd name="T9" fmla="*/ 2147483647 h 10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" h="1099">
                <a:moveTo>
                  <a:pt x="0" y="1099"/>
                </a:moveTo>
                <a:lnTo>
                  <a:pt x="0" y="99"/>
                </a:lnTo>
                <a:lnTo>
                  <a:pt x="131" y="0"/>
                </a:lnTo>
                <a:lnTo>
                  <a:pt x="131" y="984"/>
                </a:lnTo>
                <a:lnTo>
                  <a:pt x="0" y="1099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5168900" y="4768850"/>
            <a:ext cx="328613" cy="923925"/>
          </a:xfrm>
          <a:prstGeom prst="rect">
            <a:avLst/>
          </a:prstGeom>
          <a:solidFill>
            <a:srgbClr val="00FFFF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5168900" y="4678363"/>
            <a:ext cx="434975" cy="90487"/>
          </a:xfrm>
          <a:custGeom>
            <a:avLst/>
            <a:gdLst>
              <a:gd name="T0" fmla="*/ 2147483647 w 541"/>
              <a:gd name="T1" fmla="*/ 2147483647 h 99"/>
              <a:gd name="T2" fmla="*/ 2147483647 w 541"/>
              <a:gd name="T3" fmla="*/ 0 h 99"/>
              <a:gd name="T4" fmla="*/ 2147483647 w 541"/>
              <a:gd name="T5" fmla="*/ 0 h 99"/>
              <a:gd name="T6" fmla="*/ 0 w 541"/>
              <a:gd name="T7" fmla="*/ 2147483647 h 99"/>
              <a:gd name="T8" fmla="*/ 2147483647 w 541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99">
                <a:moveTo>
                  <a:pt x="410" y="99"/>
                </a:moveTo>
                <a:lnTo>
                  <a:pt x="541" y="0"/>
                </a:lnTo>
                <a:lnTo>
                  <a:pt x="148" y="0"/>
                </a:lnTo>
                <a:lnTo>
                  <a:pt x="0" y="99"/>
                </a:lnTo>
                <a:lnTo>
                  <a:pt x="410" y="99"/>
                </a:lnTo>
                <a:close/>
              </a:path>
            </a:pathLst>
          </a:custGeom>
          <a:solidFill>
            <a:srgbClr val="00FFFF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5356225" y="43259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d</a:t>
            </a:r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6302375" y="3709988"/>
            <a:ext cx="104775" cy="2012950"/>
          </a:xfrm>
          <a:custGeom>
            <a:avLst/>
            <a:gdLst>
              <a:gd name="T0" fmla="*/ 0 w 131"/>
              <a:gd name="T1" fmla="*/ 2147483647 h 2180"/>
              <a:gd name="T2" fmla="*/ 0 w 131"/>
              <a:gd name="T3" fmla="*/ 2147483647 h 2180"/>
              <a:gd name="T4" fmla="*/ 2147483647 w 131"/>
              <a:gd name="T5" fmla="*/ 0 h 2180"/>
              <a:gd name="T6" fmla="*/ 2147483647 w 131"/>
              <a:gd name="T7" fmla="*/ 2147483647 h 2180"/>
              <a:gd name="T8" fmla="*/ 0 w 131"/>
              <a:gd name="T9" fmla="*/ 2147483647 h 2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" h="2180">
                <a:moveTo>
                  <a:pt x="0" y="2180"/>
                </a:moveTo>
                <a:lnTo>
                  <a:pt x="0" y="114"/>
                </a:lnTo>
                <a:lnTo>
                  <a:pt x="131" y="0"/>
                </a:lnTo>
                <a:lnTo>
                  <a:pt x="131" y="2065"/>
                </a:lnTo>
                <a:lnTo>
                  <a:pt x="0" y="2180"/>
                </a:lnTo>
                <a:close/>
              </a:path>
            </a:pathLst>
          </a:custGeom>
          <a:solidFill>
            <a:srgbClr val="0080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5973763" y="3805238"/>
            <a:ext cx="328612" cy="1908175"/>
          </a:xfrm>
          <a:prstGeom prst="rect">
            <a:avLst/>
          </a:prstGeom>
          <a:solidFill>
            <a:srgbClr val="008000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5973763" y="3709988"/>
            <a:ext cx="433387" cy="104775"/>
          </a:xfrm>
          <a:custGeom>
            <a:avLst/>
            <a:gdLst>
              <a:gd name="T0" fmla="*/ 2147483647 w 541"/>
              <a:gd name="T1" fmla="*/ 2147483647 h 114"/>
              <a:gd name="T2" fmla="*/ 2147483647 w 541"/>
              <a:gd name="T3" fmla="*/ 0 h 114"/>
              <a:gd name="T4" fmla="*/ 2147483647 w 541"/>
              <a:gd name="T5" fmla="*/ 0 h 114"/>
              <a:gd name="T6" fmla="*/ 0 w 541"/>
              <a:gd name="T7" fmla="*/ 2147483647 h 114"/>
              <a:gd name="T8" fmla="*/ 2147483647 w 541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114">
                <a:moveTo>
                  <a:pt x="410" y="114"/>
                </a:moveTo>
                <a:lnTo>
                  <a:pt x="541" y="0"/>
                </a:lnTo>
                <a:lnTo>
                  <a:pt x="147" y="0"/>
                </a:lnTo>
                <a:lnTo>
                  <a:pt x="0" y="114"/>
                </a:lnTo>
                <a:lnTo>
                  <a:pt x="410" y="114"/>
                </a:lnTo>
                <a:close/>
              </a:path>
            </a:pathLst>
          </a:custGeom>
          <a:solidFill>
            <a:srgbClr val="0080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6156325" y="3346450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c</a:t>
            </a:r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7102475" y="3248025"/>
            <a:ext cx="117475" cy="2484438"/>
          </a:xfrm>
          <a:custGeom>
            <a:avLst/>
            <a:gdLst>
              <a:gd name="T0" fmla="*/ 0 w 148"/>
              <a:gd name="T1" fmla="*/ 2147483647 h 2689"/>
              <a:gd name="T2" fmla="*/ 0 w 148"/>
              <a:gd name="T3" fmla="*/ 2147483647 h 2689"/>
              <a:gd name="T4" fmla="*/ 2147483647 w 148"/>
              <a:gd name="T5" fmla="*/ 0 h 2689"/>
              <a:gd name="T6" fmla="*/ 2147483647 w 148"/>
              <a:gd name="T7" fmla="*/ 2147483647 h 2689"/>
              <a:gd name="T8" fmla="*/ 0 w 148"/>
              <a:gd name="T9" fmla="*/ 2147483647 h 2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" h="2689">
                <a:moveTo>
                  <a:pt x="0" y="2689"/>
                </a:moveTo>
                <a:lnTo>
                  <a:pt x="0" y="115"/>
                </a:lnTo>
                <a:lnTo>
                  <a:pt x="148" y="0"/>
                </a:lnTo>
                <a:lnTo>
                  <a:pt x="148" y="2574"/>
                </a:lnTo>
                <a:lnTo>
                  <a:pt x="0" y="2689"/>
                </a:lnTo>
                <a:close/>
              </a:path>
            </a:pathLst>
          </a:custGeom>
          <a:solidFill>
            <a:srgbClr val="FFFF00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6788150" y="3346450"/>
            <a:ext cx="314325" cy="2376488"/>
          </a:xfrm>
          <a:prstGeom prst="rect">
            <a:avLst/>
          </a:prstGeom>
          <a:solidFill>
            <a:schemeClr val="tx2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6788150" y="3248025"/>
            <a:ext cx="431800" cy="106363"/>
          </a:xfrm>
          <a:custGeom>
            <a:avLst/>
            <a:gdLst>
              <a:gd name="T0" fmla="*/ 2147483647 w 541"/>
              <a:gd name="T1" fmla="*/ 2147483647 h 115"/>
              <a:gd name="T2" fmla="*/ 2147483647 w 541"/>
              <a:gd name="T3" fmla="*/ 0 h 115"/>
              <a:gd name="T4" fmla="*/ 2147483647 w 541"/>
              <a:gd name="T5" fmla="*/ 0 h 115"/>
              <a:gd name="T6" fmla="*/ 0 w 541"/>
              <a:gd name="T7" fmla="*/ 2147483647 h 115"/>
              <a:gd name="T8" fmla="*/ 2147483647 w 541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115">
                <a:moveTo>
                  <a:pt x="393" y="115"/>
                </a:moveTo>
                <a:lnTo>
                  <a:pt x="541" y="0"/>
                </a:lnTo>
                <a:lnTo>
                  <a:pt x="131" y="0"/>
                </a:lnTo>
                <a:lnTo>
                  <a:pt x="0" y="115"/>
                </a:lnTo>
                <a:lnTo>
                  <a:pt x="393" y="115"/>
                </a:lnTo>
                <a:close/>
              </a:path>
            </a:pathLst>
          </a:custGeom>
          <a:solidFill>
            <a:schemeClr val="tx2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6983413" y="2911475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b</a:t>
            </a:r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7904163" y="2940050"/>
            <a:ext cx="117475" cy="2803525"/>
          </a:xfrm>
          <a:custGeom>
            <a:avLst/>
            <a:gdLst>
              <a:gd name="T0" fmla="*/ 0 w 148"/>
              <a:gd name="T1" fmla="*/ 2147483647 h 3033"/>
              <a:gd name="T2" fmla="*/ 0 w 148"/>
              <a:gd name="T3" fmla="*/ 2147483647 h 3033"/>
              <a:gd name="T4" fmla="*/ 2147483647 w 148"/>
              <a:gd name="T5" fmla="*/ 0 h 3033"/>
              <a:gd name="T6" fmla="*/ 2147483647 w 148"/>
              <a:gd name="T7" fmla="*/ 2147483647 h 3033"/>
              <a:gd name="T8" fmla="*/ 0 w 148"/>
              <a:gd name="T9" fmla="*/ 2147483647 h 3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" h="3033">
                <a:moveTo>
                  <a:pt x="0" y="3033"/>
                </a:moveTo>
                <a:lnTo>
                  <a:pt x="0" y="98"/>
                </a:lnTo>
                <a:lnTo>
                  <a:pt x="148" y="0"/>
                </a:lnTo>
                <a:lnTo>
                  <a:pt x="148" y="2918"/>
                </a:lnTo>
                <a:lnTo>
                  <a:pt x="0" y="3033"/>
                </a:lnTo>
                <a:close/>
              </a:path>
            </a:pathLst>
          </a:custGeom>
          <a:solidFill>
            <a:srgbClr val="003366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7588250" y="3022600"/>
            <a:ext cx="315913" cy="2709863"/>
          </a:xfrm>
          <a:prstGeom prst="rect">
            <a:avLst/>
          </a:prstGeom>
          <a:solidFill>
            <a:srgbClr val="003366"/>
          </a:solidFill>
          <a:ln w="10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7588250" y="2940050"/>
            <a:ext cx="433388" cy="92075"/>
          </a:xfrm>
          <a:custGeom>
            <a:avLst/>
            <a:gdLst>
              <a:gd name="T0" fmla="*/ 2147483647 w 541"/>
              <a:gd name="T1" fmla="*/ 2147483647 h 98"/>
              <a:gd name="T2" fmla="*/ 2147483647 w 541"/>
              <a:gd name="T3" fmla="*/ 0 h 98"/>
              <a:gd name="T4" fmla="*/ 2147483647 w 541"/>
              <a:gd name="T5" fmla="*/ 0 h 98"/>
              <a:gd name="T6" fmla="*/ 0 w 541"/>
              <a:gd name="T7" fmla="*/ 2147483647 h 98"/>
              <a:gd name="T8" fmla="*/ 2147483647 w 541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" h="98">
                <a:moveTo>
                  <a:pt x="393" y="98"/>
                </a:moveTo>
                <a:lnTo>
                  <a:pt x="541" y="0"/>
                </a:lnTo>
                <a:lnTo>
                  <a:pt x="131" y="0"/>
                </a:lnTo>
                <a:lnTo>
                  <a:pt x="0" y="98"/>
                </a:lnTo>
                <a:lnTo>
                  <a:pt x="393" y="98"/>
                </a:lnTo>
                <a:close/>
              </a:path>
            </a:pathLst>
          </a:custGeom>
          <a:solidFill>
            <a:srgbClr val="003366"/>
          </a:solidFill>
          <a:ln w="101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7745413" y="262255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800000"/>
                </a:solidFill>
                <a:latin typeface="Book Antiqua" pitchFamily="18" charset="0"/>
              </a:rPr>
              <a:t>a</a:t>
            </a: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V="1">
            <a:off x="1625600" y="2911475"/>
            <a:ext cx="0" cy="290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>
            <a:off x="1585913" y="57388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>
            <a:off x="1585913" y="5416550"/>
            <a:ext cx="396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1585913" y="4800600"/>
            <a:ext cx="396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>
            <a:off x="1585913" y="4159250"/>
            <a:ext cx="396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H="1">
            <a:off x="1585913" y="35433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>
            <a:off x="1585913" y="2911475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719138" y="2362200"/>
            <a:ext cx="1766887" cy="3196412"/>
            <a:chOff x="719138" y="2362200"/>
            <a:chExt cx="1766887" cy="3196412"/>
          </a:xfrm>
        </p:grpSpPr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1133475" y="5281613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13369" name="Rectangle 57"/>
            <p:cNvSpPr>
              <a:spLocks noChangeArrowheads="1"/>
            </p:cNvSpPr>
            <p:nvPr/>
          </p:nvSpPr>
          <p:spPr bwMode="auto">
            <a:xfrm>
              <a:off x="1074738" y="4662488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1074738" y="4030663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1074738" y="3408363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3500</a:t>
              </a: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1074738" y="2776538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4500</a:t>
              </a: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719138" y="2362200"/>
              <a:ext cx="1766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Cfu  g</a:t>
              </a:r>
              <a:r>
                <a:rPr lang="it-IT" altLang="en-US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it-IT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of soil</a:t>
              </a:r>
              <a:endParaRPr lang="it-IT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74" name="Line 62"/>
          <p:cNvSpPr>
            <a:spLocks noChangeShapeType="1"/>
          </p:cNvSpPr>
          <p:nvPr/>
        </p:nvSpPr>
        <p:spPr bwMode="auto">
          <a:xfrm>
            <a:off x="1625600" y="5738813"/>
            <a:ext cx="64484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>
            <a:off x="1625600" y="5738813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>
            <a:off x="2439988" y="57388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>
            <a:off x="3240088" y="5738813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>
            <a:off x="4041775" y="5738813"/>
            <a:ext cx="3175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>
            <a:off x="4856163" y="57388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>
            <a:off x="5657850" y="57388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>
            <a:off x="6459538" y="5738813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>
            <a:off x="7259638" y="5738813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8074025" y="57388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84" name="Rectangle 72"/>
          <p:cNvSpPr>
            <a:spLocks noChangeArrowheads="1"/>
          </p:cNvSpPr>
          <p:nvPr/>
        </p:nvSpPr>
        <p:spPr bwMode="auto">
          <a:xfrm rot="-5427927">
            <a:off x="1691482" y="6284119"/>
            <a:ext cx="1825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200">
              <a:latin typeface="Book Antiqua" pitchFamily="18" charset="0"/>
            </a:endParaRPr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>
            <a:off x="862013" y="1772816"/>
            <a:ext cx="6967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it-IT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Pythium spp.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 after green manure simulation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8693" y="5795972"/>
            <a:ext cx="6469565" cy="553998"/>
            <a:chOff x="1588693" y="5733256"/>
            <a:chExt cx="6469565" cy="553998"/>
          </a:xfrm>
        </p:grpSpPr>
        <p:sp>
          <p:nvSpPr>
            <p:cNvPr id="13385" name="Rectangle 73"/>
            <p:cNvSpPr>
              <a:spLocks noChangeArrowheads="1"/>
            </p:cNvSpPr>
            <p:nvPr/>
          </p:nvSpPr>
          <p:spPr bwMode="auto">
            <a:xfrm>
              <a:off x="2636838" y="5805264"/>
              <a:ext cx="5161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</a:t>
              </a:r>
              <a:r>
                <a:rPr lang="it-IT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3406775" y="5805264"/>
              <a:ext cx="5161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 99</a:t>
              </a:r>
            </a:p>
          </p:txBody>
        </p:sp>
        <p:sp>
          <p:nvSpPr>
            <p:cNvPr id="13387" name="Rectangle 75"/>
            <p:cNvSpPr>
              <a:spLocks noChangeArrowheads="1"/>
            </p:cNvSpPr>
            <p:nvPr/>
          </p:nvSpPr>
          <p:spPr bwMode="auto">
            <a:xfrm>
              <a:off x="4037388" y="5733256"/>
              <a:ext cx="90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R. Rugosum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ISCI4</a:t>
              </a:r>
            </a:p>
          </p:txBody>
        </p:sp>
        <p:sp>
          <p:nvSpPr>
            <p:cNvPr id="13388" name="Rectangle 76"/>
            <p:cNvSpPr>
              <a:spLocks noChangeArrowheads="1"/>
            </p:cNvSpPr>
            <p:nvPr/>
          </p:nvSpPr>
          <p:spPr bwMode="auto">
            <a:xfrm>
              <a:off x="5030788" y="5805264"/>
              <a:ext cx="5161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 34</a:t>
              </a:r>
            </a:p>
          </p:txBody>
        </p:sp>
        <p:sp>
          <p:nvSpPr>
            <p:cNvPr id="13389" name="Rectangle 77"/>
            <p:cNvSpPr>
              <a:spLocks noChangeArrowheads="1"/>
            </p:cNvSpPr>
            <p:nvPr/>
          </p:nvSpPr>
          <p:spPr bwMode="auto">
            <a:xfrm>
              <a:off x="5842000" y="5733256"/>
              <a:ext cx="5667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B. verna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ISCI100</a:t>
              </a:r>
            </a:p>
          </p:txBody>
        </p: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6495732" y="5805264"/>
              <a:ext cx="8864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00 rapeseed</a:t>
              </a:r>
            </a:p>
          </p:txBody>
        </p:sp>
        <p:sp>
          <p:nvSpPr>
            <p:cNvPr id="13391" name="Rectangle 79"/>
            <p:cNvSpPr>
              <a:spLocks noChangeArrowheads="1"/>
            </p:cNvSpPr>
            <p:nvPr/>
          </p:nvSpPr>
          <p:spPr bwMode="auto">
            <a:xfrm>
              <a:off x="7543694" y="5805264"/>
              <a:ext cx="514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Pigeon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bean</a:t>
              </a:r>
            </a:p>
          </p:txBody>
        </p:sp>
        <p:sp>
          <p:nvSpPr>
            <p:cNvPr id="13393" name="Rectangle 81"/>
            <p:cNvSpPr>
              <a:spLocks noChangeArrowheads="1"/>
            </p:cNvSpPr>
            <p:nvPr/>
          </p:nvSpPr>
          <p:spPr bwMode="auto">
            <a:xfrm>
              <a:off x="1588693" y="5733256"/>
              <a:ext cx="902491" cy="2776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</a:t>
              </a:r>
            </a:p>
          </p:txBody>
        </p:sp>
      </p:grpSp>
      <p:pic>
        <p:nvPicPr>
          <p:cNvPr id="13394" name="Picture 82" descr="ISCI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42" y="5014119"/>
            <a:ext cx="9144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19253" y="6453336"/>
            <a:ext cx="7937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South Europe Symposium, 15-16 Maggio 2003 - Bologna –Italy </a:t>
            </a:r>
            <a:r>
              <a:rPr lang="it-IT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Courtesy D.Gies 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>
                <a:solidFill>
                  <a:schemeClr val="bg1"/>
                </a:solidFill>
              </a:rPr>
              <a:t>	Disease sensitivity</a:t>
            </a:r>
            <a:endParaRPr lang="en-AU" kern="0" dirty="0">
              <a:solidFill>
                <a:schemeClr val="bg1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Disease suppression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11" name="Picture 4" descr="IMG_120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37011"/>
            <a:ext cx="3913002" cy="45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G_120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613" y="1736745"/>
            <a:ext cx="4207843" cy="4500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1403484"/>
            <a:ext cx="2984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Dr. Straw,   West Virginia</a:t>
            </a:r>
            <a:endParaRPr lang="en-US" alt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237312"/>
            <a:ext cx="269979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Courtesy;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AU" sz="1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D.Gies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2015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2000" y="2373558"/>
            <a:ext cx="79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sz="3200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“</a:t>
            </a:r>
            <a:r>
              <a:rPr lang="en-AU" sz="3200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Biofumigation</a:t>
            </a:r>
            <a:r>
              <a:rPr lang="en-AU" sz="3200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offers the opportunity to improve soil health, lower the incidence and severity of soil borne pests and diseases, and achieve sustainable crop production outcomes”.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Disease suppression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58665" cy="45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103B3C83-82CD-4734-A63A-01FCEEF9C43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700808"/>
            <a:ext cx="3814762" cy="45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3" y="6237312"/>
            <a:ext cx="3746697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David East, WA. Photo courtesy</a:t>
            </a:r>
            <a:r>
              <a:rPr lang="en-AU" sz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AU" sz="1200" dirty="0" smtClean="0"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kumimoji="0" lang="en-AU" sz="1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D.Gies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2015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9512" y="1285355"/>
            <a:ext cx="403472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</a:t>
            </a:r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‘Damping off’ &amp; </a:t>
            </a:r>
            <a:r>
              <a:rPr lang="en-AU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Sclerotina</a:t>
            </a:r>
            <a:endParaRPr lang="en-AU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95936" y="1293124"/>
            <a:ext cx="4030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Caliente: Less disease </a:t>
            </a:r>
            <a:r>
              <a:rPr lang="en-AU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weeds</a:t>
            </a:r>
          </a:p>
        </p:txBody>
      </p:sp>
    </p:spTree>
    <p:extLst>
      <p:ext uri="{BB962C8B-B14F-4D97-AF65-F5344CB8AC3E}">
        <p14:creationId xmlns:p14="http://schemas.microsoft.com/office/powerpoint/2010/main" val="333222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Control bean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9" y="2564904"/>
            <a:ext cx="4678197" cy="35086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Disease suppression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832" y="1643376"/>
            <a:ext cx="9113167" cy="4430176"/>
            <a:chOff x="30832" y="1643376"/>
            <a:chExt cx="9113167" cy="4430176"/>
          </a:xfrm>
        </p:grpSpPr>
        <p:pic>
          <p:nvPicPr>
            <p:cNvPr id="6" name="Picture 5" descr="Doublet bean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3236" y="2564904"/>
              <a:ext cx="4520763" cy="3508648"/>
            </a:xfrm>
            <a:prstGeom prst="rect">
              <a:avLst/>
            </a:prstGeom>
          </p:spPr>
        </p:pic>
        <p:pic>
          <p:nvPicPr>
            <p:cNvPr id="7" name="Picture 2" descr="fusarium root rot on beans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832" y="1643376"/>
              <a:ext cx="2651787" cy="124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71800" y="1644642"/>
            <a:ext cx="5760640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Reduction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root rot (</a:t>
            </a:r>
            <a:r>
              <a:rPr kumimoji="0" lang="en-A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Fusarium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incidence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35% increase in yield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220706"/>
            <a:ext cx="2503107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Serve-Ag &amp;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AU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Peracto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Disease suppression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7544" y="1844824"/>
            <a:ext cx="8208912" cy="4245091"/>
            <a:chOff x="250068" y="1484784"/>
            <a:chExt cx="8549866" cy="460513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48" y="2445286"/>
              <a:ext cx="181207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45286"/>
              <a:ext cx="198120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6056" y="1484784"/>
              <a:ext cx="3723878" cy="46051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0068" y="1719130"/>
              <a:ext cx="1942616" cy="64499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55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Black scurf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(R. </a:t>
              </a:r>
              <a:r>
                <a:rPr kumimoji="0" lang="en-AU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solani</a:t>
              </a: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7128" y="1641014"/>
              <a:ext cx="2277869" cy="6480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en-AU" noProof="0" dirty="0" smtClean="0">
                  <a:latin typeface="Arial" pitchFamily="34" charset="0"/>
                  <a:cs typeface="Arial" pitchFamily="34" charset="0"/>
                </a:rPr>
                <a:t>Powdery scab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en-AU" noProof="0" dirty="0" smtClean="0">
                  <a:latin typeface="Arial" pitchFamily="34" charset="0"/>
                  <a:cs typeface="Arial" pitchFamily="34" charset="0"/>
                </a:rPr>
                <a:t>(S. </a:t>
              </a:r>
              <a:r>
                <a:rPr lang="en-AU" noProof="0" dirty="0" err="1" smtClean="0">
                  <a:latin typeface="Arial" pitchFamily="34" charset="0"/>
                  <a:cs typeface="Arial" pitchFamily="34" charset="0"/>
                </a:rPr>
                <a:t>subterranea</a:t>
              </a:r>
              <a:r>
                <a:rPr lang="en-AU" noProof="0" dirty="0" smtClean="0">
                  <a:latin typeface="Arial" pitchFamily="34" charset="0"/>
                  <a:cs typeface="Arial" pitchFamily="34" charset="0"/>
                </a:rPr>
                <a:t>)</a:t>
              </a:r>
              <a:endPara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1800" y="3797836"/>
              <a:ext cx="1981200" cy="56726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2-5%</a:t>
              </a:r>
              <a:r>
                <a:rPr kumimoji="0" lang="en-AU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v 15%</a:t>
              </a:r>
              <a:endPara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483" y="3819540"/>
              <a:ext cx="1981200" cy="56726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7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0-2%</a:t>
              </a:r>
              <a:r>
                <a:rPr kumimoji="0" lang="en-AU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v 75%</a:t>
              </a:r>
              <a:endPara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265" y="4581127"/>
              <a:ext cx="3905727" cy="11864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Shortened rotations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en-AU" sz="3200" dirty="0" smtClean="0">
                  <a:latin typeface="Arial" pitchFamily="34" charset="0"/>
                  <a:cs typeface="Arial" pitchFamily="34" charset="0"/>
                </a:rPr>
                <a:t>Reduced chemical inputs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Reduced fertiliser inputs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496" y="5961434"/>
            <a:ext cx="2503107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Serve-Ag &amp;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AU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Peracto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200" y="1712813"/>
            <a:ext cx="6077600" cy="43084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Disease suppression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51720" y="1916832"/>
            <a:ext cx="5184576" cy="720080"/>
            <a:chOff x="2051720" y="764704"/>
            <a:chExt cx="5184576" cy="720080"/>
          </a:xfrm>
        </p:grpSpPr>
        <p:sp>
          <p:nvSpPr>
            <p:cNvPr id="8" name="TextBox 7"/>
            <p:cNvSpPr txBox="1"/>
            <p:nvPr/>
          </p:nvSpPr>
          <p:spPr>
            <a:xfrm>
              <a:off x="5220072" y="764704"/>
              <a:ext cx="2016224" cy="7200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64t/ha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764704"/>
              <a:ext cx="2016224" cy="7200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A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69t/ha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321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Disease suppression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6" name="Content Placeholder 5" descr="Spring 2008 02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522" y="1885950"/>
            <a:ext cx="676095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834" y="1412776"/>
            <a:ext cx="7344816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Commercial Strawberry Trial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789040"/>
            <a:ext cx="158417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3789040"/>
            <a:ext cx="158417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Caliente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237312"/>
            <a:ext cx="269979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Courtesy;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AU" sz="1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D.Gies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2015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4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Increased yields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076" y="1718930"/>
            <a:ext cx="5952964" cy="444637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640" y="1719476"/>
            <a:ext cx="4019607" cy="44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0152" y="1916832"/>
            <a:ext cx="158417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Caliente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8355" y="1932087"/>
            <a:ext cx="158417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Control</a:t>
            </a:r>
          </a:p>
        </p:txBody>
      </p:sp>
      <p:sp>
        <p:nvSpPr>
          <p:cNvPr id="10" name="TextBox 9"/>
          <p:cNvSpPr txBox="1"/>
          <p:nvPr/>
        </p:nvSpPr>
        <p:spPr>
          <a:xfrm rot="232460">
            <a:off x="6542195" y="2418273"/>
            <a:ext cx="2180292" cy="8426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C increase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3200" dirty="0" smtClean="0">
                <a:latin typeface="Arial" pitchFamily="34" charset="0"/>
                <a:cs typeface="Arial" pitchFamily="34" charset="0"/>
              </a:rPr>
              <a:t>1.6% - 2%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8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Increased yields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09323"/>
              </p:ext>
            </p:extLst>
          </p:nvPr>
        </p:nvGraphicFramePr>
        <p:xfrm>
          <a:off x="612775" y="1628775"/>
          <a:ext cx="791845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78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Nematode control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696" y="2204864"/>
            <a:ext cx="4035776" cy="3691065"/>
          </a:xfrm>
        </p:spPr>
      </p:pic>
      <p:sp>
        <p:nvSpPr>
          <p:cNvPr id="7" name="TextBox 6"/>
          <p:cNvSpPr txBox="1"/>
          <p:nvPr/>
        </p:nvSpPr>
        <p:spPr>
          <a:xfrm>
            <a:off x="428303" y="1772816"/>
            <a:ext cx="5976664" cy="410445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R="0" defTabSz="914400" latinLnBrk="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SzTx/>
              <a:tabLst/>
            </a:pPr>
            <a:r>
              <a:rPr lang="en-AU" sz="2400" b="1" dirty="0" smtClean="0">
                <a:latin typeface="Calibri"/>
                <a:ea typeface="Calibri"/>
                <a:cs typeface="Calibri"/>
              </a:rPr>
              <a:t>Variety Selection important</a:t>
            </a:r>
          </a:p>
          <a:p>
            <a:pPr marL="306000" marR="0" indent="-306000" defTabSz="914400" latinLnBrk="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SzTx/>
              <a:buFont typeface="Lucida Grande"/>
              <a:buChar char="●"/>
              <a:tabLst/>
            </a:pPr>
            <a:r>
              <a:rPr lang="en-AU" sz="2400" i="1" dirty="0" err="1" smtClean="0">
                <a:latin typeface="Calibri"/>
                <a:ea typeface="Calibri"/>
                <a:cs typeface="Calibri"/>
              </a:rPr>
              <a:t>Eruca</a:t>
            </a:r>
            <a:r>
              <a:rPr lang="en-AU" sz="2400" i="1" dirty="0" smtClean="0">
                <a:latin typeface="Calibri"/>
                <a:ea typeface="Calibri"/>
                <a:cs typeface="Calibri"/>
              </a:rPr>
              <a:t> </a:t>
            </a:r>
            <a:r>
              <a:rPr lang="en-AU" sz="2400" i="1" dirty="0" err="1">
                <a:latin typeface="Calibri"/>
                <a:ea typeface="Calibri"/>
                <a:cs typeface="Calibri"/>
              </a:rPr>
              <a:t>Sativa</a:t>
            </a:r>
            <a:r>
              <a:rPr lang="en-AU" sz="2400" i="1" dirty="0">
                <a:latin typeface="Calibri"/>
                <a:ea typeface="Calibri"/>
                <a:cs typeface="Calibri"/>
              </a:rPr>
              <a:t> </a:t>
            </a:r>
            <a:r>
              <a:rPr lang="en-AU" sz="2400" dirty="0">
                <a:latin typeface="Calibri"/>
                <a:ea typeface="Calibri"/>
                <a:cs typeface="Calibri"/>
              </a:rPr>
              <a:t>(</a:t>
            </a:r>
            <a:r>
              <a:rPr lang="en-AU" sz="2400" dirty="0" err="1">
                <a:latin typeface="Calibri"/>
                <a:ea typeface="Calibri"/>
                <a:cs typeface="Calibri"/>
              </a:rPr>
              <a:t>Nemat</a:t>
            </a:r>
            <a:r>
              <a:rPr lang="en-AU" sz="2400" dirty="0">
                <a:latin typeface="Calibri"/>
                <a:ea typeface="Calibri"/>
                <a:cs typeface="Calibri"/>
              </a:rPr>
              <a:t>)</a:t>
            </a:r>
          </a:p>
          <a:p>
            <a:pPr marL="306000" lvl="1" indent="-30600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400" dirty="0">
                <a:latin typeface="Calibri"/>
                <a:ea typeface="Calibri"/>
                <a:cs typeface="Calibri"/>
              </a:rPr>
              <a:t>Catch crop</a:t>
            </a:r>
          </a:p>
          <a:p>
            <a:pPr marL="306000" lvl="1" indent="-30600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400" dirty="0">
                <a:latin typeface="Calibri"/>
                <a:ea typeface="Calibri"/>
                <a:cs typeface="Calibri"/>
              </a:rPr>
              <a:t>Effective on RKN, PCN, </a:t>
            </a:r>
            <a:r>
              <a:rPr lang="en-AU" sz="2400" dirty="0" smtClean="0">
                <a:latin typeface="Calibri"/>
                <a:ea typeface="Calibri"/>
                <a:cs typeface="Calibri"/>
              </a:rPr>
              <a:t>BCN</a:t>
            </a:r>
          </a:p>
          <a:p>
            <a:pPr marL="306000" lvl="1" indent="-30600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400" dirty="0" smtClean="0">
                <a:latin typeface="Calibri"/>
                <a:ea typeface="Calibri"/>
                <a:cs typeface="Calibri"/>
              </a:rPr>
              <a:t>Oilseed radish</a:t>
            </a:r>
          </a:p>
          <a:p>
            <a:pPr marL="306000" lvl="1" indent="-306000">
              <a:lnSpc>
                <a:spcPct val="15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400" dirty="0" smtClean="0">
                <a:latin typeface="Calibri"/>
                <a:ea typeface="Calibri"/>
                <a:cs typeface="Calibri"/>
              </a:rPr>
              <a:t>Fumig8tor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Nutrition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Growth and biomass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Weed suppression</a:t>
            </a:r>
          </a:p>
          <a:p>
            <a:pPr>
              <a:lnSpc>
                <a:spcPct val="150000"/>
              </a:lnSpc>
            </a:pPr>
            <a:r>
              <a:rPr lang="en-AU" dirty="0" err="1" smtClean="0"/>
              <a:t>Glucosinolate</a:t>
            </a:r>
            <a:r>
              <a:rPr lang="en-AU" dirty="0" smtClean="0"/>
              <a:t> production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Nutrient recycling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Microbial requirements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ITC generation</a:t>
            </a:r>
            <a:endParaRPr lang="en-AU" dirty="0"/>
          </a:p>
        </p:txBody>
      </p:sp>
      <p:pic>
        <p:nvPicPr>
          <p:cNvPr id="7" name="Picture 4" descr="107_077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2204864"/>
            <a:ext cx="4407067" cy="31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237312"/>
            <a:ext cx="2699792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Courtesy;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AU" sz="1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D.Gies</a:t>
            </a:r>
            <a:r>
              <a:rPr kumimoji="0" lang="en-A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2015</a:t>
            </a: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3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Nutrition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4" y="3933056"/>
            <a:ext cx="6408712" cy="17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12000" y="1628801"/>
            <a:ext cx="7920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6000" indent="-30600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●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indent="-28575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kern="0" dirty="0" smtClean="0"/>
              <a:t>Test your soils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Only apply what you need to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Fertiliser applied will be available to following crop</a:t>
            </a:r>
          </a:p>
        </p:txBody>
      </p:sp>
      <p:sp>
        <p:nvSpPr>
          <p:cNvPr id="6" name="Oval Callout 5"/>
          <p:cNvSpPr/>
          <p:nvPr/>
        </p:nvSpPr>
        <p:spPr>
          <a:xfrm rot="617345">
            <a:off x="7308304" y="3360046"/>
            <a:ext cx="1656184" cy="86409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 rot="869793">
            <a:off x="7345095" y="3523856"/>
            <a:ext cx="154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Essential for </a:t>
            </a:r>
            <a:r>
              <a:rPr lang="en-AU" sz="1600" dirty="0" err="1" smtClean="0"/>
              <a:t>glucosinolates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3670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Biofumigation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err="1" smtClean="0"/>
              <a:t>Biofumigation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dirty="0"/>
              <a:t>The practice of growing brassica  &amp; mustard green manure crops that are high in biologically active compounds.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"/>
          <a:stretch/>
        </p:blipFill>
        <p:spPr>
          <a:xfrm>
            <a:off x="216024" y="3140968"/>
            <a:ext cx="8676456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Weed suppression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defTabSz="914400" latinLnBrk="0">
              <a:lnSpc>
                <a:spcPct val="160000"/>
              </a:lnSpc>
              <a:buSzTx/>
              <a:buNone/>
              <a:tabLst/>
            </a:pPr>
            <a:r>
              <a:rPr lang="en-AU" b="1" dirty="0"/>
              <a:t>In Situ Benefits</a:t>
            </a:r>
          </a:p>
          <a:p>
            <a:pPr marR="0" defTabSz="914400" latinLnBrk="0">
              <a:lnSpc>
                <a:spcPct val="160000"/>
              </a:lnSpc>
              <a:buSzTx/>
              <a:tabLst/>
            </a:pPr>
            <a:r>
              <a:rPr lang="en-AU" dirty="0"/>
              <a:t>Rapid growth</a:t>
            </a:r>
          </a:p>
          <a:p>
            <a:pPr>
              <a:lnSpc>
                <a:spcPct val="160000"/>
              </a:lnSpc>
            </a:pPr>
            <a:r>
              <a:rPr lang="en-AU" dirty="0"/>
              <a:t>ITC release from roots</a:t>
            </a:r>
          </a:p>
          <a:p>
            <a:pPr>
              <a:lnSpc>
                <a:spcPct val="160000"/>
              </a:lnSpc>
            </a:pPr>
            <a:endParaRPr lang="en-AU" dirty="0"/>
          </a:p>
          <a:p>
            <a:pPr marL="0" indent="0">
              <a:lnSpc>
                <a:spcPct val="160000"/>
              </a:lnSpc>
              <a:buNone/>
            </a:pPr>
            <a:r>
              <a:rPr lang="en-AU" b="1" dirty="0"/>
              <a:t>Post Maceration benefits</a:t>
            </a:r>
          </a:p>
          <a:p>
            <a:pPr>
              <a:lnSpc>
                <a:spcPct val="160000"/>
              </a:lnSpc>
            </a:pPr>
            <a:r>
              <a:rPr lang="en-AU" dirty="0"/>
              <a:t>ITC burn off weed seeds</a:t>
            </a:r>
          </a:p>
          <a:p>
            <a:pPr>
              <a:lnSpc>
                <a:spcPct val="160000"/>
              </a:lnSpc>
            </a:pPr>
            <a:r>
              <a:rPr lang="en-AU" dirty="0"/>
              <a:t>Improved health &amp; growth of crop</a:t>
            </a:r>
          </a:p>
          <a:p>
            <a:pPr>
              <a:lnSpc>
                <a:spcPct val="160000"/>
              </a:lnSpc>
            </a:pPr>
            <a:r>
              <a:rPr lang="en-AU" dirty="0"/>
              <a:t>Soft seeded – limited </a:t>
            </a:r>
            <a:r>
              <a:rPr lang="en-AU" sz="2500" dirty="0"/>
              <a:t>weed potential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046" y="1916832"/>
            <a:ext cx="1953158" cy="190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112" y="1916832"/>
            <a:ext cx="2046344" cy="190357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046" y="3834974"/>
            <a:ext cx="1975066" cy="189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166" y="3820407"/>
            <a:ext cx="2060290" cy="19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4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bg1"/>
                </a:solidFill>
              </a:rPr>
              <a:t>Maceration Guide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916832"/>
            <a:ext cx="7920000" cy="4248473"/>
          </a:xfrm>
        </p:spPr>
        <p:txBody>
          <a:bodyPr/>
          <a:lstStyle/>
          <a:p>
            <a:r>
              <a:rPr lang="en-AU" dirty="0"/>
              <a:t>Aim for fine maceration of plant</a:t>
            </a:r>
          </a:p>
          <a:p>
            <a:r>
              <a:rPr lang="en-AU" dirty="0"/>
              <a:t>Flail chopper with hammer blades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6" name="Picture 5" descr="PA1706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3212976"/>
            <a:ext cx="3672409" cy="275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212976"/>
            <a:ext cx="3890826" cy="27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973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Rectangle 37"/>
          <p:cNvSpPr>
            <a:spLocks noChangeArrowheads="1"/>
          </p:cNvSpPr>
          <p:nvPr/>
        </p:nvSpPr>
        <p:spPr bwMode="auto">
          <a:xfrm>
            <a:off x="4065588" y="4249738"/>
            <a:ext cx="4381500" cy="1884362"/>
          </a:xfrm>
          <a:prstGeom prst="rect">
            <a:avLst/>
          </a:prstGeom>
          <a:solidFill>
            <a:srgbClr val="FAFC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en-US" sz="12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en-US" sz="12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9" name="Rectangle 57"/>
          <p:cNvSpPr>
            <a:spLocks noChangeArrowheads="1"/>
          </p:cNvSpPr>
          <p:nvPr/>
        </p:nvSpPr>
        <p:spPr bwMode="auto">
          <a:xfrm>
            <a:off x="4044950" y="5372100"/>
            <a:ext cx="1787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4" name="Picture 2" descr="U:\Biofumigation\Agronomist clients\Josh Roberts\Des Hingston\2014-08-15 14.21.04 HD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64" y="2420888"/>
            <a:ext cx="7956376" cy="3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Incorporation Guide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271" y="1700808"/>
            <a:ext cx="438370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00" indent="-306000">
              <a:lnSpc>
                <a:spcPct val="14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000" dirty="0">
                <a:latin typeface="Calibri"/>
                <a:ea typeface="Calibri"/>
                <a:cs typeface="Calibri"/>
              </a:rPr>
              <a:t>Rapid incorporation required 20 mins</a:t>
            </a:r>
          </a:p>
        </p:txBody>
      </p:sp>
    </p:spTree>
    <p:extLst>
      <p:ext uri="{BB962C8B-B14F-4D97-AF65-F5344CB8AC3E}">
        <p14:creationId xmlns:p14="http://schemas.microsoft.com/office/powerpoint/2010/main" val="41144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973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Rectangle 37"/>
          <p:cNvSpPr>
            <a:spLocks noChangeArrowheads="1"/>
          </p:cNvSpPr>
          <p:nvPr/>
        </p:nvSpPr>
        <p:spPr bwMode="auto">
          <a:xfrm>
            <a:off x="4065588" y="4249738"/>
            <a:ext cx="4381500" cy="1884362"/>
          </a:xfrm>
          <a:prstGeom prst="rect">
            <a:avLst/>
          </a:prstGeom>
          <a:solidFill>
            <a:srgbClr val="FAFC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en-US" sz="12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en-US" sz="12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9" name="Rectangle 57"/>
          <p:cNvSpPr>
            <a:spLocks noChangeArrowheads="1"/>
          </p:cNvSpPr>
          <p:nvPr/>
        </p:nvSpPr>
        <p:spPr bwMode="auto">
          <a:xfrm>
            <a:off x="4044950" y="5372100"/>
            <a:ext cx="1787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Incorporation Guide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271" y="1700808"/>
            <a:ext cx="5207323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00" indent="-306000">
              <a:lnSpc>
                <a:spcPct val="140000"/>
              </a:lnSpc>
              <a:spcBef>
                <a:spcPts val="1000"/>
              </a:spcBef>
              <a:buClr>
                <a:srgbClr val="006600"/>
              </a:buClr>
              <a:buFont typeface="Lucida Grande"/>
              <a:buChar char="●"/>
            </a:pPr>
            <a:r>
              <a:rPr lang="en-AU" sz="2000" dirty="0" smtClean="0">
                <a:latin typeface="Calibri"/>
                <a:ea typeface="Calibri"/>
                <a:cs typeface="Calibri"/>
              </a:rPr>
              <a:t>Discing provides the most even incorporation</a:t>
            </a:r>
            <a:endParaRPr lang="en-AU" sz="2000" dirty="0">
              <a:latin typeface="Calibri"/>
              <a:ea typeface="Calibri"/>
              <a:cs typeface="Calibri"/>
            </a:endParaRPr>
          </a:p>
        </p:txBody>
      </p:sp>
      <p:pic>
        <p:nvPicPr>
          <p:cNvPr id="42" name="Picture 41" descr="PA17064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67"/>
          <a:stretch/>
        </p:blipFill>
        <p:spPr>
          <a:xfrm>
            <a:off x="611560" y="3068960"/>
            <a:ext cx="4048987" cy="2737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72" y="3068959"/>
            <a:ext cx="3649660" cy="27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973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9" name="Rectangle 57"/>
          <p:cNvSpPr>
            <a:spLocks noChangeArrowheads="1"/>
          </p:cNvSpPr>
          <p:nvPr/>
        </p:nvSpPr>
        <p:spPr bwMode="auto">
          <a:xfrm>
            <a:off x="4044950" y="5372100"/>
            <a:ext cx="1787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Incorporation Guide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566271" y="2111389"/>
            <a:ext cx="8229600" cy="4125923"/>
          </a:xfrm>
          <a:prstGeom prst="rect">
            <a:avLst/>
          </a:prstGeom>
        </p:spPr>
        <p:txBody>
          <a:bodyPr/>
          <a:lstStyle>
            <a:lvl1pPr marL="306000" indent="-30600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●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indent="-28575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kern="0" dirty="0" smtClean="0"/>
              <a:t>Macerate only if soil moisture is suitable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AVOID WET SOILS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Irrigate lightly to help seal in ITC’s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Time incorporation to precede rainfall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134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973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369540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9" name="Rectangle 57"/>
          <p:cNvSpPr>
            <a:spLocks noChangeArrowheads="1"/>
          </p:cNvSpPr>
          <p:nvPr/>
        </p:nvSpPr>
        <p:spPr bwMode="auto">
          <a:xfrm rot="21130394">
            <a:off x="611560" y="4189459"/>
            <a:ext cx="3883868" cy="172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Darren Long of Sheffield –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Fuel consumption halved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RPM’s on power harrow halved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Improved soil structure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Shortened rotation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Pack-out’s increased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Incorporation Guide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467544" y="1988840"/>
            <a:ext cx="8229600" cy="3909899"/>
          </a:xfrm>
          <a:prstGeom prst="rect">
            <a:avLst/>
          </a:prstGeom>
        </p:spPr>
        <p:txBody>
          <a:bodyPr/>
          <a:lstStyle>
            <a:lvl1pPr marL="306000" indent="-30600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●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indent="-28575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kern="0" dirty="0" smtClean="0"/>
              <a:t>Do not sow following crop within 2-3 weeks</a:t>
            </a:r>
          </a:p>
          <a:p>
            <a:pPr>
              <a:lnSpc>
                <a:spcPct val="150000"/>
              </a:lnSpc>
            </a:pPr>
            <a:r>
              <a:rPr lang="en-AU" kern="0" dirty="0" err="1" smtClean="0"/>
              <a:t>Biofumigant</a:t>
            </a:r>
            <a:r>
              <a:rPr lang="en-AU" kern="0" dirty="0" smtClean="0"/>
              <a:t> active for up to 90 days</a:t>
            </a:r>
          </a:p>
          <a:p>
            <a:pPr>
              <a:lnSpc>
                <a:spcPct val="150000"/>
              </a:lnSpc>
            </a:pPr>
            <a:r>
              <a:rPr lang="en-AU" kern="0" dirty="0" smtClean="0"/>
              <a:t>Soil health benefits on-going</a:t>
            </a:r>
            <a:endParaRPr lang="en-AU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528" y="3578242"/>
            <a:ext cx="3779912" cy="259475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21133805">
            <a:off x="603500" y="4174655"/>
            <a:ext cx="3698187" cy="1827734"/>
          </a:xfrm>
          <a:prstGeom prst="wedgeRectCallou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9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Things to Consider:</a:t>
            </a:r>
            <a:endParaRPr lang="en-US" altLang="en-US" sz="1800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973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369540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Cost -Benefits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93925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Establishment &amp; management costs more expensive</a:t>
            </a:r>
          </a:p>
          <a:p>
            <a:r>
              <a:rPr lang="en-AU" dirty="0" smtClean="0"/>
              <a:t>Timing difficulties  (mulching &amp; crop rotations)</a:t>
            </a:r>
          </a:p>
          <a:p>
            <a:endParaRPr lang="en-AU" dirty="0"/>
          </a:p>
          <a:p>
            <a:r>
              <a:rPr lang="en-AU" dirty="0" smtClean="0"/>
              <a:t>Longer term returns gained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Less herbicide generally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Fertiliser applied is returned to next 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Improved soil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Reduced irrigation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Improved drainage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Improved yields &amp;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Suppression of pests &amp;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Reduced mechanical soil preparation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Fuel &amp; time saving</a:t>
            </a:r>
            <a:endParaRPr lang="en-AU" dirty="0"/>
          </a:p>
        </p:txBody>
      </p:sp>
      <p:pic>
        <p:nvPicPr>
          <p:cNvPr id="1026" name="Picture 2" descr="C:\Users\Jfinnigan\AppData\Local\Microsoft\Windows\Temporary Internet Files\Content.IE5\05AOQL2Z\dollar_sign_simbolo_dolar_fe_faith[1]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080">
            <a:off x="6048801" y="2989185"/>
            <a:ext cx="1473682" cy="15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jlynch\Desktop\Biofumigation &amp; Soil Health Desktop folder.June2011\Biofumigation Serve-Ag Floyer.feb2013\0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916" y="4486101"/>
            <a:ext cx="7802190" cy="16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22388" y="3835400"/>
            <a:ext cx="63166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>
              <a:latin typeface="Times New Roman" pitchFamily="18" charset="0"/>
            </a:endParaRPr>
          </a:p>
          <a:p>
            <a:pPr eaLnBrk="1" hangingPunct="1"/>
            <a:endParaRPr lang="it-IT" altLang="en-US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97438" y="650398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0250" y="2230438"/>
            <a:ext cx="767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3250" y="1703388"/>
            <a:ext cx="3417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73538" y="2112963"/>
            <a:ext cx="16811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19788" y="1703388"/>
            <a:ext cx="2497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838825" y="1703388"/>
            <a:ext cx="260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3250" y="2017713"/>
            <a:ext cx="34178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38613" y="2005013"/>
            <a:ext cx="1681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044950" y="2017713"/>
            <a:ext cx="1787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603250" y="2370138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097338" y="2370138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044950" y="2370138"/>
            <a:ext cx="1787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603250" y="274637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4097338" y="274637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4030663" y="2522538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603250" y="3121025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4097338" y="3121025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4044950" y="3121025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29"/>
          <p:cNvSpPr>
            <a:spLocks noChangeArrowheads="1"/>
          </p:cNvSpPr>
          <p:nvPr/>
        </p:nvSpPr>
        <p:spPr bwMode="auto">
          <a:xfrm>
            <a:off x="4097338" y="3495675"/>
            <a:ext cx="168116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2" name="Rectangle 30"/>
          <p:cNvSpPr>
            <a:spLocks noChangeArrowheads="1"/>
          </p:cNvSpPr>
          <p:nvPr/>
        </p:nvSpPr>
        <p:spPr bwMode="auto">
          <a:xfrm>
            <a:off x="4044950" y="34956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Rectangle 32"/>
          <p:cNvSpPr>
            <a:spLocks noChangeArrowheads="1"/>
          </p:cNvSpPr>
          <p:nvPr/>
        </p:nvSpPr>
        <p:spPr bwMode="auto">
          <a:xfrm>
            <a:off x="603250" y="387191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3"/>
          <p:cNvSpPr>
            <a:spLocks noChangeArrowheads="1"/>
          </p:cNvSpPr>
          <p:nvPr/>
        </p:nvSpPr>
        <p:spPr bwMode="auto">
          <a:xfrm>
            <a:off x="4097338" y="387191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6" name="Rectangle 34"/>
          <p:cNvSpPr>
            <a:spLocks noChangeArrowheads="1"/>
          </p:cNvSpPr>
          <p:nvPr/>
        </p:nvSpPr>
        <p:spPr bwMode="auto">
          <a:xfrm>
            <a:off x="603250" y="4246563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4021138" y="4246563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4044950" y="4246563"/>
            <a:ext cx="1787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0" name="Rectangle 38"/>
          <p:cNvSpPr>
            <a:spLocks noChangeArrowheads="1"/>
          </p:cNvSpPr>
          <p:nvPr/>
        </p:nvSpPr>
        <p:spPr bwMode="auto">
          <a:xfrm>
            <a:off x="603250" y="4621213"/>
            <a:ext cx="34178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Rectangle 39"/>
          <p:cNvSpPr>
            <a:spLocks noChangeArrowheads="1"/>
          </p:cNvSpPr>
          <p:nvPr/>
        </p:nvSpPr>
        <p:spPr bwMode="auto">
          <a:xfrm>
            <a:off x="4097338" y="4621213"/>
            <a:ext cx="16811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2" name="Rectangle 40"/>
          <p:cNvSpPr>
            <a:spLocks noChangeArrowheads="1"/>
          </p:cNvSpPr>
          <p:nvPr/>
        </p:nvSpPr>
        <p:spPr bwMode="auto">
          <a:xfrm>
            <a:off x="4044950" y="4621213"/>
            <a:ext cx="369540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3" name="Rectangle 41"/>
          <p:cNvSpPr>
            <a:spLocks noChangeArrowheads="1"/>
          </p:cNvSpPr>
          <p:nvPr/>
        </p:nvSpPr>
        <p:spPr bwMode="auto">
          <a:xfrm>
            <a:off x="603250" y="499745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097338" y="4997450"/>
            <a:ext cx="1681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07" name="Rectangle 55"/>
          <p:cNvSpPr>
            <a:spLocks noChangeArrowheads="1"/>
          </p:cNvSpPr>
          <p:nvPr/>
        </p:nvSpPr>
        <p:spPr bwMode="auto">
          <a:xfrm>
            <a:off x="603250" y="5372100"/>
            <a:ext cx="34178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8" name="Rectangle 56"/>
          <p:cNvSpPr>
            <a:spLocks noChangeArrowheads="1"/>
          </p:cNvSpPr>
          <p:nvPr/>
        </p:nvSpPr>
        <p:spPr bwMode="auto">
          <a:xfrm>
            <a:off x="4097338" y="5372100"/>
            <a:ext cx="16811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11311" name="Rectangle 61"/>
          <p:cNvSpPr>
            <a:spLocks noChangeArrowheads="1"/>
          </p:cNvSpPr>
          <p:nvPr/>
        </p:nvSpPr>
        <p:spPr bwMode="auto">
          <a:xfrm>
            <a:off x="4044950" y="5756275"/>
            <a:ext cx="17875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sp>
        <p:nvSpPr>
          <p:cNvPr id="106" name="Title 1"/>
          <p:cNvSpPr txBox="1">
            <a:spLocks/>
          </p:cNvSpPr>
          <p:nvPr/>
        </p:nvSpPr>
        <p:spPr>
          <a:xfrm>
            <a:off x="611560" y="692696"/>
            <a:ext cx="792088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 smtClean="0"/>
              <a:t>	</a:t>
            </a:r>
            <a:r>
              <a:rPr lang="en-AU" kern="0" dirty="0" smtClean="0">
                <a:solidFill>
                  <a:schemeClr val="bg1"/>
                </a:solidFill>
              </a:rPr>
              <a:t>Summary</a:t>
            </a:r>
            <a:endParaRPr lang="en-AU" kern="0" dirty="0">
              <a:solidFill>
                <a:schemeClr val="bg1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467544" y="1484784"/>
            <a:ext cx="8229600" cy="3376028"/>
          </a:xfrm>
          <a:prstGeom prst="rect">
            <a:avLst/>
          </a:prstGeom>
        </p:spPr>
        <p:txBody>
          <a:bodyPr/>
          <a:lstStyle>
            <a:lvl1pPr marL="306000" indent="-30600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6600"/>
              </a:buClr>
              <a:buFont typeface="Lucida Grande"/>
              <a:buChar char="●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indent="-28575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dirty="0" err="1"/>
              <a:t>Biofumigants</a:t>
            </a:r>
            <a:r>
              <a:rPr lang="en-AU" dirty="0"/>
              <a:t> are not a silver bullet</a:t>
            </a:r>
          </a:p>
          <a:p>
            <a:r>
              <a:rPr lang="en-AU" dirty="0"/>
              <a:t>Timing of management is imperative</a:t>
            </a:r>
          </a:p>
          <a:p>
            <a:r>
              <a:rPr lang="en-AU" dirty="0"/>
              <a:t>Initial costs – longer term savings</a:t>
            </a:r>
          </a:p>
          <a:p>
            <a:r>
              <a:rPr lang="en-AU" dirty="0"/>
              <a:t>Good management – multiple benefits</a:t>
            </a:r>
          </a:p>
          <a:p>
            <a:r>
              <a:rPr lang="en-AU" dirty="0"/>
              <a:t>Proactive management of soils</a:t>
            </a:r>
          </a:p>
          <a:p>
            <a:r>
              <a:rPr lang="en-AU" dirty="0"/>
              <a:t>Precision Ag helps to refine </a:t>
            </a:r>
            <a:r>
              <a:rPr lang="en-AU" dirty="0" smtClean="0"/>
              <a:t>management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57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6767872" cy="96263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Thank You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920000" cy="9144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r>
              <a:rPr lang="en-AU" sz="1200" smtClean="0">
                <a:solidFill>
                  <a:schemeClr val="bg1"/>
                </a:solidFill>
              </a:rPr>
              <a:t>Copyright © AHR</a:t>
            </a:r>
            <a:endParaRPr lang="en-AU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6041548"/>
            <a:ext cx="864096" cy="6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- History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●"/>
            </a:pPr>
            <a:r>
              <a:rPr lang="en-AU" dirty="0"/>
              <a:t>Green manure crop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Long history </a:t>
            </a:r>
          </a:p>
          <a:p>
            <a:pPr>
              <a:lnSpc>
                <a:spcPct val="150000"/>
              </a:lnSpc>
            </a:pPr>
            <a:r>
              <a:rPr lang="en-AU" dirty="0"/>
              <a:t>Targeted development of </a:t>
            </a:r>
            <a:r>
              <a:rPr lang="en-AU" i="1" dirty="0"/>
              <a:t>Brassica </a:t>
            </a:r>
            <a:r>
              <a:rPr lang="en-AU" i="1" dirty="0" err="1"/>
              <a:t>sp</a:t>
            </a:r>
            <a:endParaRPr lang="en-AU" i="1" dirty="0"/>
          </a:p>
          <a:p>
            <a:pPr>
              <a:lnSpc>
                <a:spcPct val="150000"/>
              </a:lnSpc>
            </a:pPr>
            <a:r>
              <a:rPr lang="en-AU" dirty="0" smtClean="0"/>
              <a:t>1980’s onwards more intensive use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744" y="3861048"/>
            <a:ext cx="2976727" cy="222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Why?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000" cy="45365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Drive to find alternatives to </a:t>
            </a:r>
            <a:r>
              <a:rPr lang="en-AU" dirty="0" smtClean="0"/>
              <a:t>chemicals</a:t>
            </a:r>
          </a:p>
          <a:p>
            <a:pPr lvl="1"/>
            <a:r>
              <a:rPr lang="en-AU" dirty="0" smtClean="0"/>
              <a:t>Methyl bromide</a:t>
            </a:r>
          </a:p>
          <a:p>
            <a:pPr lvl="1"/>
            <a:r>
              <a:rPr lang="en-AU" dirty="0" err="1" smtClean="0"/>
              <a:t>Metham</a:t>
            </a:r>
            <a:r>
              <a:rPr lang="en-AU" dirty="0" smtClean="0"/>
              <a:t> sodium</a:t>
            </a:r>
            <a:endParaRPr lang="en-AU" dirty="0"/>
          </a:p>
          <a:p>
            <a:r>
              <a:rPr lang="en-AU" dirty="0" smtClean="0"/>
              <a:t>Rising costs, legislation</a:t>
            </a:r>
          </a:p>
          <a:p>
            <a:r>
              <a:rPr lang="en-AU" dirty="0" smtClean="0"/>
              <a:t>Resistance</a:t>
            </a:r>
            <a:r>
              <a:rPr lang="en-AU" dirty="0"/>
              <a:t>, enhanced biodegradation</a:t>
            </a:r>
            <a:endParaRPr lang="en-AU" dirty="0" smtClean="0"/>
          </a:p>
          <a:p>
            <a:r>
              <a:rPr lang="en-AU" dirty="0" smtClean="0"/>
              <a:t>Sustainable management options</a:t>
            </a:r>
          </a:p>
          <a:p>
            <a:pPr lvl="1"/>
            <a:r>
              <a:rPr lang="en-AU" dirty="0" smtClean="0"/>
              <a:t>Toxicity, GHG emissions, </a:t>
            </a:r>
          </a:p>
          <a:p>
            <a:r>
              <a:rPr lang="en-AU" dirty="0" smtClean="0"/>
              <a:t>Market consumer demands</a:t>
            </a:r>
          </a:p>
          <a:p>
            <a:pPr lvl="1"/>
            <a:r>
              <a:rPr lang="en-AU" dirty="0" smtClean="0"/>
              <a:t>McDonalds in USA 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19644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kern="0" dirty="0" smtClean="0">
                <a:solidFill>
                  <a:srgbClr val="408000"/>
                </a:solidFill>
              </a:rPr>
              <a:t>1960’s – 1990’s  4.5M kg – 27M </a:t>
            </a:r>
            <a:r>
              <a:rPr lang="en-AU" kern="0" dirty="0">
                <a:solidFill>
                  <a:srgbClr val="408000"/>
                </a:solidFill>
              </a:rPr>
              <a:t>kg utilised</a:t>
            </a:r>
          </a:p>
        </p:txBody>
      </p:sp>
      <p:sp>
        <p:nvSpPr>
          <p:cNvPr id="6" name="Oval Callout 5"/>
          <p:cNvSpPr/>
          <p:nvPr/>
        </p:nvSpPr>
        <p:spPr>
          <a:xfrm rot="500933">
            <a:off x="5663530" y="1916832"/>
            <a:ext cx="2592288" cy="148255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4105140"/>
            <a:ext cx="2406565" cy="180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 - Why?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AU" b="1" dirty="0" smtClean="0"/>
              <a:t>Disease Control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</a:pPr>
            <a:endParaRPr lang="en-AU" sz="1200" dirty="0" smtClean="0"/>
          </a:p>
          <a:p>
            <a:pPr marR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●"/>
              <a:tabLst/>
            </a:pPr>
            <a:r>
              <a:rPr lang="en-AU" dirty="0" smtClean="0"/>
              <a:t>Globally</a:t>
            </a:r>
            <a:endParaRPr lang="en-AU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rgbClr val="006600"/>
              </a:buClr>
              <a:buFont typeface="Calibri" panose="020F0502020204030204" pitchFamily="34" charset="0"/>
              <a:buChar char="●"/>
            </a:pPr>
            <a:r>
              <a:rPr lang="en-AU" dirty="0"/>
              <a:t>2006 - $300billion crop losses</a:t>
            </a:r>
          </a:p>
          <a:p>
            <a:pPr lvl="1" fontAlgn="auto">
              <a:spcAft>
                <a:spcPts val="0"/>
              </a:spcAft>
              <a:buClr>
                <a:srgbClr val="006600"/>
              </a:buClr>
              <a:buFont typeface="Calibri" panose="020F0502020204030204" pitchFamily="34" charset="0"/>
              <a:buChar char="●"/>
            </a:pPr>
            <a:r>
              <a:rPr lang="en-AU" dirty="0"/>
              <a:t>2009 - $400billion crop losses</a:t>
            </a:r>
          </a:p>
          <a:p>
            <a:pPr lvl="1" fontAlgn="auto">
              <a:spcAft>
                <a:spcPts val="0"/>
              </a:spcAft>
              <a:buClr>
                <a:srgbClr val="006600"/>
              </a:buClr>
              <a:buFont typeface="Calibri" panose="020F0502020204030204" pitchFamily="34" charset="0"/>
              <a:buChar char="●"/>
            </a:pPr>
            <a:r>
              <a:rPr lang="en-AU" dirty="0"/>
              <a:t>2012 – 30% crop losses to pathogens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endParaRPr lang="en-AU" sz="1000" dirty="0"/>
          </a:p>
          <a:p>
            <a:pPr marR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●"/>
              <a:tabLst/>
            </a:pPr>
            <a:r>
              <a:rPr lang="en-AU" dirty="0"/>
              <a:t>Cost to Australian horticulture?</a:t>
            </a:r>
          </a:p>
          <a:p>
            <a:pPr marR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●"/>
              <a:tabLst/>
            </a:pPr>
            <a:r>
              <a:rPr lang="en-AU" dirty="0"/>
              <a:t>$9billion industry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Why?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AU" b="1" dirty="0" smtClean="0"/>
              <a:t>Nematode Control</a:t>
            </a:r>
          </a:p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AU" sz="1000" dirty="0" smtClean="0"/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 smtClean="0"/>
              <a:t>27,000 </a:t>
            </a:r>
            <a:r>
              <a:rPr lang="en-AU" dirty="0" err="1"/>
              <a:t>sp</a:t>
            </a:r>
            <a:r>
              <a:rPr lang="en-AU" dirty="0"/>
              <a:t> of Nematodes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Small % of likely total number of </a:t>
            </a:r>
            <a:r>
              <a:rPr lang="en-AU" dirty="0" err="1"/>
              <a:t>sp</a:t>
            </a:r>
            <a:endParaRPr lang="en-AU" dirty="0"/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4000 </a:t>
            </a:r>
            <a:r>
              <a:rPr lang="en-AU" dirty="0" err="1"/>
              <a:t>sp</a:t>
            </a:r>
            <a:r>
              <a:rPr lang="en-AU" dirty="0"/>
              <a:t> are plant parasitic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Global cost to production of $80billion(US)</a:t>
            </a: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en-AU" dirty="0"/>
              <a:t>High usage of </a:t>
            </a:r>
            <a:r>
              <a:rPr lang="en-AU" dirty="0" err="1" smtClean="0"/>
              <a:t>Nematocides</a:t>
            </a:r>
            <a:r>
              <a:rPr lang="en-AU" dirty="0" smtClean="0"/>
              <a:t> </a:t>
            </a:r>
            <a:endParaRPr lang="en-AU" dirty="0"/>
          </a:p>
          <a:p>
            <a:pPr marL="857250" lvl="2" indent="-457200" fontAlgn="auto">
              <a:spcAft>
                <a:spcPts val="0"/>
              </a:spcAft>
              <a:buClr>
                <a:srgbClr val="006600"/>
              </a:buClr>
              <a:buFont typeface="Calibri" panose="020F0502020204030204" pitchFamily="34" charset="0"/>
              <a:buChar char="●"/>
            </a:pPr>
            <a:r>
              <a:rPr lang="en-AU" sz="2200" dirty="0"/>
              <a:t>options declining &amp; growing resistance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869" y="2564904"/>
            <a:ext cx="2097617" cy="13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How?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59632" y="2132856"/>
            <a:ext cx="2376264" cy="2736304"/>
            <a:chOff x="1691680" y="2132856"/>
            <a:chExt cx="2376264" cy="2736304"/>
          </a:xfrm>
        </p:grpSpPr>
        <p:sp>
          <p:nvSpPr>
            <p:cNvPr id="5" name="Oval 4"/>
            <p:cNvSpPr/>
            <p:nvPr/>
          </p:nvSpPr>
          <p:spPr>
            <a:xfrm>
              <a:off x="1691680" y="2708920"/>
              <a:ext cx="2232248" cy="2160240"/>
            </a:xfrm>
            <a:prstGeom prst="ellipse">
              <a:avLst/>
            </a:prstGeom>
            <a:noFill/>
            <a:ln w="920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91680" y="213285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smtClean="0"/>
                <a:t>Unbroken Cell</a:t>
              </a:r>
              <a:endParaRPr lang="en-AU" sz="2400" dirty="0"/>
            </a:p>
          </p:txBody>
        </p:sp>
        <p:cxnSp>
          <p:nvCxnSpPr>
            <p:cNvPr id="11" name="Straight Connector 10"/>
            <p:cNvCxnSpPr>
              <a:stCxn id="5" idx="2"/>
              <a:endCxn id="5" idx="6"/>
            </p:cNvCxnSpPr>
            <p:nvPr/>
          </p:nvCxnSpPr>
          <p:spPr>
            <a:xfrm>
              <a:off x="1691680" y="3789040"/>
              <a:ext cx="2232248" cy="0"/>
            </a:xfrm>
            <a:prstGeom prst="line">
              <a:avLst/>
            </a:prstGeom>
            <a:ln w="952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23728" y="314096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accent5">
                      <a:lumMod val="90000"/>
                      <a:lumOff val="10000"/>
                    </a:schemeClr>
                  </a:solidFill>
                </a:rPr>
                <a:t>Myrosinase</a:t>
              </a:r>
              <a:endParaRPr lang="en-AU" dirty="0">
                <a:solidFill>
                  <a:schemeClr val="accent5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400506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accent5">
                      <a:lumMod val="90000"/>
                      <a:lumOff val="10000"/>
                    </a:schemeClr>
                  </a:solidFill>
                </a:rPr>
                <a:t>Glucosinolate</a:t>
              </a:r>
              <a:endParaRPr lang="en-AU" dirty="0">
                <a:solidFill>
                  <a:schemeClr val="accent5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59932" y="2132856"/>
            <a:ext cx="4788532" cy="2736304"/>
            <a:chOff x="4355976" y="2132856"/>
            <a:chExt cx="4788532" cy="2736304"/>
          </a:xfrm>
        </p:grpSpPr>
        <p:sp>
          <p:nvSpPr>
            <p:cNvPr id="7" name="Oval 6"/>
            <p:cNvSpPr/>
            <p:nvPr/>
          </p:nvSpPr>
          <p:spPr>
            <a:xfrm>
              <a:off x="4355976" y="2708920"/>
              <a:ext cx="2232248" cy="2160240"/>
            </a:xfrm>
            <a:prstGeom prst="ellipse">
              <a:avLst/>
            </a:prstGeom>
            <a:noFill/>
            <a:ln w="920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1980" y="213285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smtClean="0"/>
                <a:t>Macerated Cell</a:t>
              </a:r>
              <a:endParaRPr lang="en-AU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8024" y="314096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accent5">
                      <a:lumMod val="90000"/>
                      <a:lumOff val="10000"/>
                    </a:schemeClr>
                  </a:solidFill>
                </a:rPr>
                <a:t>Myrosinase</a:t>
              </a:r>
              <a:endParaRPr lang="en-AU" dirty="0">
                <a:solidFill>
                  <a:schemeClr val="accent5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0012" y="397279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accent5">
                      <a:lumMod val="90000"/>
                      <a:lumOff val="10000"/>
                    </a:schemeClr>
                  </a:solidFill>
                </a:rPr>
                <a:t>Glucosinolate</a:t>
              </a:r>
              <a:endParaRPr lang="en-AU" dirty="0">
                <a:solidFill>
                  <a:schemeClr val="accent5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359085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0070C0"/>
                  </a:solidFill>
                </a:rPr>
                <a:t>H</a:t>
              </a:r>
              <a:r>
                <a:rPr lang="en-AU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AU" b="1" dirty="0" smtClean="0">
                  <a:solidFill>
                    <a:srgbClr val="0070C0"/>
                  </a:solidFill>
                </a:rPr>
                <a:t>O</a:t>
              </a:r>
              <a:endParaRPr lang="en-AU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Curved Right Arrow 16"/>
            <p:cNvSpPr/>
            <p:nvPr/>
          </p:nvSpPr>
          <p:spPr>
            <a:xfrm>
              <a:off x="4572000" y="3489979"/>
              <a:ext cx="288032" cy="570325"/>
            </a:xfrm>
            <a:prstGeom prst="curved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D65501"/>
                </a:solidFill>
              </a:endParaRPr>
            </a:p>
          </p:txBody>
        </p:sp>
        <p:sp>
          <p:nvSpPr>
            <p:cNvPr id="18" name="Curved Right Arrow 17"/>
            <p:cNvSpPr/>
            <p:nvPr/>
          </p:nvSpPr>
          <p:spPr>
            <a:xfrm flipH="1" flipV="1">
              <a:off x="6012160" y="3489980"/>
              <a:ext cx="288032" cy="570324"/>
            </a:xfrm>
            <a:prstGeom prst="curved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D6550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144191">
              <a:off x="6478146" y="3129885"/>
              <a:ext cx="864096" cy="288032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617623" y="3631125"/>
              <a:ext cx="864096" cy="288032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Arrow 24"/>
            <p:cNvSpPr/>
            <p:nvPr/>
          </p:nvSpPr>
          <p:spPr>
            <a:xfrm rot="1294878">
              <a:off x="6528788" y="4103036"/>
              <a:ext cx="864096" cy="288032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9595" y="279713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accent4">
                      <a:lumMod val="75000"/>
                    </a:schemeClr>
                  </a:solidFill>
                </a:rPr>
                <a:t>D. glucose</a:t>
              </a:r>
              <a:endParaRPr lang="en-A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69618" y="3579991"/>
              <a:ext cx="1674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solidFill>
                    <a:schemeClr val="accent4">
                      <a:lumMod val="75000"/>
                    </a:schemeClr>
                  </a:solidFill>
                </a:rPr>
                <a:t>Isothiocyanate</a:t>
              </a:r>
              <a:endParaRPr lang="en-A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97610" y="439955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accent4">
                      <a:lumMod val="75000"/>
                    </a:schemeClr>
                  </a:solidFill>
                </a:rPr>
                <a:t>Nitrile</a:t>
              </a:r>
              <a:endParaRPr lang="en-A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504" y="5085184"/>
            <a:ext cx="8208912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400" b="1" dirty="0">
                <a:latin typeface="Calibri"/>
                <a:ea typeface="Calibri"/>
                <a:cs typeface="Calibri"/>
              </a:rPr>
              <a:t>The </a:t>
            </a:r>
            <a:r>
              <a:rPr lang="en-AU" sz="2400" b="1" dirty="0" err="1">
                <a:latin typeface="Calibri"/>
                <a:ea typeface="Calibri"/>
                <a:cs typeface="Calibri"/>
              </a:rPr>
              <a:t>Glucosinolate</a:t>
            </a:r>
            <a:r>
              <a:rPr lang="en-AU" sz="2400" b="1" dirty="0">
                <a:latin typeface="Calibri"/>
                <a:ea typeface="Calibri"/>
                <a:cs typeface="Calibri"/>
              </a:rPr>
              <a:t> – </a:t>
            </a:r>
            <a:r>
              <a:rPr lang="en-AU" sz="2400" b="1" dirty="0" err="1">
                <a:latin typeface="Calibri"/>
                <a:ea typeface="Calibri"/>
                <a:cs typeface="Calibri"/>
              </a:rPr>
              <a:t>Myrosinase</a:t>
            </a:r>
            <a:r>
              <a:rPr lang="en-AU" sz="2400" b="1" dirty="0">
                <a:latin typeface="Calibri"/>
                <a:ea typeface="Calibri"/>
                <a:cs typeface="Calibri"/>
              </a:rPr>
              <a:t> System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44524" y="1376772"/>
            <a:ext cx="8928992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3200" b="1" dirty="0">
                <a:latin typeface="Calibri"/>
                <a:ea typeface="Calibri"/>
                <a:cs typeface="Calibri"/>
              </a:rPr>
              <a:t>The </a:t>
            </a:r>
            <a:r>
              <a:rPr lang="en-AU" sz="3200" b="1" dirty="0" err="1">
                <a:latin typeface="Calibri"/>
                <a:ea typeface="Calibri"/>
                <a:cs typeface="Calibri"/>
              </a:rPr>
              <a:t>biofumigation</a:t>
            </a:r>
            <a:r>
              <a:rPr lang="en-AU" sz="3200" b="1" dirty="0">
                <a:latin typeface="Calibri"/>
                <a:ea typeface="Calibri"/>
                <a:cs typeface="Calibri"/>
              </a:rPr>
              <a:t> process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err="1" smtClean="0">
                <a:solidFill>
                  <a:schemeClr val="bg1"/>
                </a:solidFill>
              </a:rPr>
              <a:t>Biofumigation</a:t>
            </a:r>
            <a:r>
              <a:rPr lang="en-AU" dirty="0" smtClean="0">
                <a:solidFill>
                  <a:schemeClr val="bg1"/>
                </a:solidFill>
              </a:rPr>
              <a:t> – Varieties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AU" sz="120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Copyright © AHR</a:t>
            </a:r>
            <a:endParaRPr lang="en-AU" sz="12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pPr algn="ctr">
              <a:spcBef>
                <a:spcPct val="20000"/>
              </a:spcBef>
            </a:pPr>
            <a:endParaRPr lang="en-US" sz="3400" b="1" dirty="0" smtClean="0">
              <a:solidFill>
                <a:prstClr val="black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Mustard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Brassica 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juncea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Eruca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sativa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Oilseed </a:t>
            </a: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Radish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Raphanus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sativus</a:t>
            </a:r>
            <a:r>
              <a:rPr lang="en-US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Sorghum 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(Sorghum 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endParaRPr lang="en-US" sz="2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Canola/Rape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Brassica 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napus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Mustard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Sinapis</a:t>
            </a:r>
            <a:r>
              <a:rPr lang="en-US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  <a:r>
              <a:rPr lang="en-US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●"/>
            </a:pPr>
            <a:r>
              <a:rPr lang="en-US" sz="3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Mustard, </a:t>
            </a:r>
            <a:r>
              <a:rPr lang="en-US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Brassica </a:t>
            </a:r>
            <a:r>
              <a:rPr lang="en-US" sz="29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nigra</a:t>
            </a:r>
            <a:r>
              <a:rPr lang="en-US" sz="2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spcBef>
                <a:spcPct val="20000"/>
              </a:spcBef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0566" y="4293096"/>
            <a:ext cx="2444091" cy="18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0566" y="2276475"/>
            <a:ext cx="2444091" cy="19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2" y="692696"/>
            <a:ext cx="771564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6699"/>
      </p:ext>
    </p:extLst>
  </p:cSld>
  <p:clrMapOvr>
    <a:masterClrMapping/>
  </p:clrMapOvr>
</p:sld>
</file>

<file path=ppt/theme/theme1.xml><?xml version="1.0" encoding="utf-8"?>
<a:theme xmlns:a="http://schemas.openxmlformats.org/drawingml/2006/main" name="Soil Wealth_ICP PPT template">
  <a:themeElements>
    <a:clrScheme name="Custom 1">
      <a:dk1>
        <a:srgbClr val="000000"/>
      </a:dk1>
      <a:lt1>
        <a:srgbClr val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Lettuce Trai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ttuce 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uce 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uce 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uce 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uce 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uce 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uce 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P PPT template" id="{80789C55-FFAA-E94B-AFFA-3833B2A1F813}" vid="{01327E78-5ACA-3245-805A-DDB5327520D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Soil Wealth_ICP PPT template</Template>
  <TotalTime>1946</TotalTime>
  <Words>1062</Words>
  <Application>Microsoft Macintosh PowerPoint</Application>
  <PresentationFormat>On-screen Show (4:3)</PresentationFormat>
  <Paragraphs>464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Book Antiqua</vt:lpstr>
      <vt:lpstr>Calibri</vt:lpstr>
      <vt:lpstr>Lucida Grande</vt:lpstr>
      <vt:lpstr>Times New Roman</vt:lpstr>
      <vt:lpstr>Arial</vt:lpstr>
      <vt:lpstr>Soil Wealth_ICP PPT template</vt:lpstr>
      <vt:lpstr>Julie Finnigan &amp; Kelvin Montagu</vt:lpstr>
      <vt:lpstr>PowerPoint Presentation</vt:lpstr>
      <vt:lpstr> Biofumigation</vt:lpstr>
      <vt:lpstr> Biofumigation - History</vt:lpstr>
      <vt:lpstr> Biofumigation – Why?</vt:lpstr>
      <vt:lpstr> Biofumigation  - Why?</vt:lpstr>
      <vt:lpstr> Biofumigation – Why?</vt:lpstr>
      <vt:lpstr> Biofumigation – How?</vt:lpstr>
      <vt:lpstr> Biofumigation – Varieties</vt:lpstr>
      <vt:lpstr> Biofumigation - Glucosinolates</vt:lpstr>
      <vt:lpstr> Biofumigation - Benefits</vt:lpstr>
      <vt:lpstr> Biofumigation – Starting out</vt:lpstr>
      <vt:lpstr> Biofumigation – Starting out</vt:lpstr>
      <vt:lpstr> Variety selection</vt:lpstr>
      <vt:lpstr> Variety selection</vt:lpstr>
      <vt:lpstr> Disease sensitivity</vt:lpstr>
      <vt:lpstr>PowerPoint Presentation</vt:lpstr>
      <vt:lpstr>PowerPoint Presentation</vt:lpstr>
      <vt:lpstr> Disease suppression</vt:lpstr>
      <vt:lpstr> Disease suppression</vt:lpstr>
      <vt:lpstr> Disease suppression</vt:lpstr>
      <vt:lpstr> Disease suppression </vt:lpstr>
      <vt:lpstr> Disease suppression</vt:lpstr>
      <vt:lpstr> Disease suppression</vt:lpstr>
      <vt:lpstr> Increased yields</vt:lpstr>
      <vt:lpstr> Increased yields </vt:lpstr>
      <vt:lpstr> Nematode control</vt:lpstr>
      <vt:lpstr> Nutrition</vt:lpstr>
      <vt:lpstr> Nutrition</vt:lpstr>
      <vt:lpstr> Weed suppression</vt:lpstr>
      <vt:lpstr> Maceration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>Toshiba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Text</dc:title>
  <dc:creator>Julie Finnigan</dc:creator>
  <cp:lastModifiedBy>Gordon Rogers</cp:lastModifiedBy>
  <cp:revision>50</cp:revision>
  <cp:lastPrinted>2016-11-27T21:59:36Z</cp:lastPrinted>
  <dcterms:created xsi:type="dcterms:W3CDTF">2016-11-23T22:41:09Z</dcterms:created>
  <dcterms:modified xsi:type="dcterms:W3CDTF">2017-01-30T23:29:05Z</dcterms:modified>
</cp:coreProperties>
</file>